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375" r:id="rId2"/>
    <p:sldId id="350" r:id="rId3"/>
    <p:sldId id="349" r:id="rId4"/>
    <p:sldId id="382" r:id="rId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vi Malhotra" initials="R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42C"/>
    <a:srgbClr val="264484"/>
    <a:srgbClr val="002064"/>
    <a:srgbClr val="263746"/>
    <a:srgbClr val="A71D2F"/>
    <a:srgbClr val="ED2128"/>
    <a:srgbClr val="ED1B2E"/>
    <a:srgbClr val="00A6CE"/>
    <a:srgbClr val="98BF4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5" autoAdjust="0"/>
    <p:restoredTop sz="94696" autoAdjust="0"/>
  </p:normalViewPr>
  <p:slideViewPr>
    <p:cSldViewPr>
      <p:cViewPr varScale="1">
        <p:scale>
          <a:sx n="108" d="100"/>
          <a:sy n="108" d="100"/>
        </p:scale>
        <p:origin x="182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4264" y="20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7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73469B1E-A1AE-4EFE-AADE-CE12F916FCC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7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E2CE74D3-6DB6-49FA-A08C-C0D8E1A356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115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7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780ADA56-2DF3-2444-A41A-8C6E09A9F067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18" tIns="45708" rIns="91418" bIns="4570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7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3A6FADD4-D090-E04B-AC48-8604D5F544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57B6-3134-423F-B5C0-159475AA3DC7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395D142-CBD4-4121-A1E7-B26E08412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48FF-B3C4-4CAE-A3AF-1FB15A77502F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968837E-3D45-4901-831F-24445E0BB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789E-C75F-4F49-8D20-BB0CA13D85F3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7ACF894-A086-421D-A312-CFE5D4A3F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211765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4864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81A41-4571-2E40-B919-170716D29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878"/>
            <a:ext cx="9144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6AB0-897A-4D56-804E-938CDDA54914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0D1147D-CE1A-4C30-9653-7B91DF894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2469-1281-486B-969B-BE64544A2C47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8963F07-4CE0-4280-A33B-D2DCFC8F5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0" y="5029200"/>
            <a:ext cx="9144000" cy="1831975"/>
            <a:chOff x="0" y="3168"/>
            <a:chExt cx="5760" cy="1154"/>
          </a:xfrm>
        </p:grpSpPr>
        <p:pic>
          <p:nvPicPr>
            <p:cNvPr id="9" name="Picture 4" descr="Edgy Mountain Footer Large Format"/>
            <p:cNvPicPr>
              <a:picLocks noChangeAspect="1" noChangeArrowheads="1"/>
            </p:cNvPicPr>
            <p:nvPr/>
          </p:nvPicPr>
          <p:blipFill>
            <a:blip r:embed="rId2"/>
            <a:srcRect l="1534" t="-780" r="6476" b="67085"/>
            <a:stretch>
              <a:fillRect/>
            </a:stretch>
          </p:blipFill>
          <p:spPr bwMode="auto">
            <a:xfrm>
              <a:off x="0" y="3168"/>
              <a:ext cx="5760" cy="1152"/>
            </a:xfrm>
            <a:prstGeom prst="rect">
              <a:avLst/>
            </a:prstGeom>
            <a:noFill/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384" y="4070"/>
              <a:ext cx="17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Century Gothic" charset="0"/>
                </a:rPr>
                <a:t>doing more with less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3798-7D2D-4BCE-960C-09E4DCE5AFC5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EFBE346-6DF3-4BEB-8878-6CACD9AA3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B572-9124-4138-82DC-330289A86313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14111A8-2620-4B28-8119-BB7E783D8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66AAD7-E987-F945-AE67-C91D604E1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509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EA5B-3BA3-4F22-AB0C-651FACE9E33D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1636B25-7E7C-4E48-ADA2-7BF5AA4DB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5440-90FD-4F97-A9E1-9E1E864F2308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F0679D3-AEE2-41EF-8EDD-B4A9BABB11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809D25-719F-4C85-8F2D-4ACBF639CC88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172201"/>
            <a:ext cx="838200" cy="5492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078A1CE6-84D5-4656-9A6A-A9D5EB290B8C}" type="slidenum">
              <a:rPr lang="en-US"/>
              <a:pPr>
                <a:defRPr/>
              </a:pPr>
              <a:t>‹#›</a:t>
            </a:fld>
            <a:br>
              <a:rPr lang="en-US" dirty="0"/>
            </a:br>
            <a:r>
              <a:rPr lang="en-US" sz="900" dirty="0"/>
              <a:t>EEBCO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veelectric.org/rebate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63A02-5CB7-B849-96B0-604769B66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220"/>
            <a:ext cx="9160213" cy="101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C01E28-18B0-9946-B2F9-554CC2244AEB}"/>
              </a:ext>
            </a:extLst>
          </p:cNvPr>
          <p:cNvSpPr/>
          <p:nvPr/>
        </p:nvSpPr>
        <p:spPr>
          <a:xfrm>
            <a:off x="7150636" y="6474023"/>
            <a:ext cx="20120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1" dirty="0">
                <a:solidFill>
                  <a:srgbClr val="2644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Conversation About Heat Pumps |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F5944-DDAB-A14C-AA57-1095A02F467E}"/>
              </a:ext>
            </a:extLst>
          </p:cNvPr>
          <p:cNvSpPr txBox="1"/>
          <p:nvPr/>
        </p:nvSpPr>
        <p:spPr>
          <a:xfrm>
            <a:off x="533400" y="307968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514350" algn="l"/>
              </a:tabLst>
            </a:pPr>
            <a:r>
              <a:rPr lang="en-US" sz="2400" b="1" dirty="0">
                <a:solidFill>
                  <a:srgbClr val="A71D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are coming – </a:t>
            </a:r>
            <a:r>
              <a:rPr lang="en-US" sz="2400" b="1" i="1" dirty="0">
                <a:solidFill>
                  <a:srgbClr val="A71D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driving it?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F6534F-2DA3-B847-9979-FB109E8B5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2" y="228600"/>
            <a:ext cx="8603316" cy="26001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918B049-F58A-B448-AA5D-DD2C6BA36BB9}"/>
              </a:ext>
            </a:extLst>
          </p:cNvPr>
          <p:cNvSpPr/>
          <p:nvPr/>
        </p:nvSpPr>
        <p:spPr>
          <a:xfrm>
            <a:off x="533400" y="3566906"/>
            <a:ext cx="83402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37609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Speakers from</a:t>
            </a:r>
            <a:r>
              <a:rPr lang="en-US" sz="1800" b="1" dirty="0">
                <a:solidFill>
                  <a:srgbClr val="37609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Quality Install Committee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7609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the Beneficial Electrification League of Colorado [BEL-CO]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City and County of Denver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City of Boulder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Colorado Energy Office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EEBC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Holy Cross Energy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Platte River Power Authority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SWEEP [Southwest Energy Efficiency Project]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Tri-State Generation and Transmission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Xcel Energy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51200C-A5EE-994E-92C5-68B41D409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0C2891-6D26-5D40-B2A3-878E2370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0" y="457478"/>
            <a:ext cx="7330767" cy="609322"/>
          </a:xfrm>
        </p:spPr>
        <p:txBody>
          <a:bodyPr/>
          <a:lstStyle/>
          <a:p>
            <a:pPr algn="l"/>
            <a:r>
              <a:rPr lang="en-US" sz="3000" b="1" dirty="0">
                <a:solidFill>
                  <a:srgbClr val="98B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CO Heat Pump </a:t>
            </a:r>
            <a:br>
              <a:rPr lang="en-US" sz="3000" b="1" dirty="0">
                <a:solidFill>
                  <a:srgbClr val="98BF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98B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770D4C6-EEDB-EC49-9824-72AAC16A3CCA}"/>
              </a:ext>
            </a:extLst>
          </p:cNvPr>
          <p:cNvSpPr txBox="1">
            <a:spLocks/>
          </p:cNvSpPr>
          <p:nvPr/>
        </p:nvSpPr>
        <p:spPr>
          <a:xfrm>
            <a:off x="223890" y="1287881"/>
            <a:ext cx="8234310" cy="45347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40 out of 52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electric utilities in CO provide rebates for HPs:</a:t>
            </a:r>
          </a:p>
          <a:p>
            <a:pPr marL="635000" lvl="1" indent="-317500">
              <a:buSzPct val="100000"/>
              <a:buFont typeface="Courier New" panose="02070309020205020404" pitchFamily="49" charset="0"/>
              <a:buChar char="­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$500 for ducted or mini-split HP (PRPA member muni’s)</a:t>
            </a:r>
          </a:p>
          <a:p>
            <a:pPr marL="635000" lvl="1" indent="-317500">
              <a:buSzPct val="100000"/>
              <a:buFont typeface="Courier New" panose="02070309020205020404" pitchFamily="49" charset="0"/>
              <a:buChar char="­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$800 for ducted HP/$1,000 for cold-climate (Xcel Energy) </a:t>
            </a:r>
          </a:p>
          <a:p>
            <a:pPr marL="635000" lvl="1" indent="-317500">
              <a:buSzPct val="100000"/>
              <a:buFont typeface="Courier New" panose="02070309020205020404" pitchFamily="49" charset="0"/>
              <a:buChar char="­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$450/ton (Tri-State member co-ops)</a:t>
            </a:r>
          </a:p>
          <a:p>
            <a:pPr marL="635000" lvl="1" indent="-317500">
              <a:buSzPct val="100000"/>
              <a:buFont typeface="Courier New" panose="02070309020205020404" pitchFamily="49" charset="0"/>
              <a:buChar char="­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$850/ton for cold-climate (Holy Cross Energy)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Some local governments and nonprofits (e.g., Boulder,</a:t>
            </a:r>
          </a:p>
          <a:p>
            <a:pPr marL="344488" indent="0">
              <a:buSzPct val="1000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Denver, CORE) provide additional rebates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CO rebates listed at </a:t>
            </a:r>
            <a:r>
              <a:rPr lang="en-US" sz="1800" b="1" dirty="0">
                <a:solidFill>
                  <a:srgbClr val="98BF4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loveelectric.org/rebates</a:t>
            </a:r>
            <a:endParaRPr lang="en-US" sz="1800" b="1" dirty="0">
              <a:solidFill>
                <a:srgbClr val="98BF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10" name="Picture 2" descr="Love Electric">
            <a:extLst>
              <a:ext uri="{FF2B5EF4-FFF2-40B4-BE49-F238E27FC236}">
                <a16:creationId xmlns:a16="http://schemas.microsoft.com/office/drawing/2014/main" id="{9CB1FC73-F485-3245-917E-C6F83F0A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22860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1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233;p6">
            <a:extLst>
              <a:ext uri="{FF2B5EF4-FFF2-40B4-BE49-F238E27FC236}">
                <a16:creationId xmlns:a16="http://schemas.microsoft.com/office/drawing/2014/main" id="{A3530F06-26F3-7449-BC6E-2DE027E259BD}"/>
              </a:ext>
            </a:extLst>
          </p:cNvPr>
          <p:cNvCxnSpPr>
            <a:cxnSpLocks/>
          </p:cNvCxnSpPr>
          <p:nvPr/>
        </p:nvCxnSpPr>
        <p:spPr>
          <a:xfrm>
            <a:off x="457200" y="8382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" name="Google Shape;290;p55">
            <a:extLst>
              <a:ext uri="{FF2B5EF4-FFF2-40B4-BE49-F238E27FC236}">
                <a16:creationId xmlns:a16="http://schemas.microsoft.com/office/drawing/2014/main" id="{5C3CF673-975C-7643-9ACD-37BD1322C734}"/>
              </a:ext>
            </a:extLst>
          </p:cNvPr>
          <p:cNvGrpSpPr/>
          <p:nvPr/>
        </p:nvGrpSpPr>
        <p:grpSpPr>
          <a:xfrm>
            <a:off x="457200" y="1641349"/>
            <a:ext cx="8229600" cy="5151282"/>
            <a:chOff x="337675" y="1193000"/>
            <a:chExt cx="7949525" cy="5463914"/>
          </a:xfrm>
        </p:grpSpPr>
        <p:sp>
          <p:nvSpPr>
            <p:cNvPr id="10" name="Google Shape;291;p55">
              <a:extLst>
                <a:ext uri="{FF2B5EF4-FFF2-40B4-BE49-F238E27FC236}">
                  <a16:creationId xmlns:a16="http://schemas.microsoft.com/office/drawing/2014/main" id="{2832E7E7-4C64-7647-98F6-F233B3076C35}"/>
                </a:ext>
              </a:extLst>
            </p:cNvPr>
            <p:cNvSpPr txBox="1"/>
            <p:nvPr/>
          </p:nvSpPr>
          <p:spPr>
            <a:xfrm>
              <a:off x="337675" y="1226375"/>
              <a:ext cx="2450700" cy="2678700"/>
            </a:xfrm>
            <a:prstGeom prst="rect">
              <a:avLst/>
            </a:prstGeom>
            <a:solidFill>
              <a:srgbClr val="C3002F"/>
            </a:solidFill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Xcel Energy</a:t>
              </a:r>
              <a:endParaRPr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Reduce GHG 85% by 2030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80% RE by 2030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Retire Hayden 1 by 2027, Hayden 2 by 2028, Comanche 3 by 2040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Convert Pawnee to gas 2028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3,900 MW renewables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342900" lvl="0" indent="0" algn="l" rtl="0">
                <a:spcBef>
                  <a:spcPts val="50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429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292;p55">
              <a:extLst>
                <a:ext uri="{FF2B5EF4-FFF2-40B4-BE49-F238E27FC236}">
                  <a16:creationId xmlns:a16="http://schemas.microsoft.com/office/drawing/2014/main" id="{3F1F85F8-99AF-B64D-BBCD-97B087DDF44B}"/>
                </a:ext>
              </a:extLst>
            </p:cNvPr>
            <p:cNvSpPr txBox="1"/>
            <p:nvPr/>
          </p:nvSpPr>
          <p:spPr>
            <a:xfrm>
              <a:off x="337675" y="3966726"/>
              <a:ext cx="2450700" cy="2678700"/>
            </a:xfrm>
            <a:prstGeom prst="rect">
              <a:avLst/>
            </a:prstGeom>
            <a:solidFill>
              <a:srgbClr val="35647E"/>
            </a:solidFill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lvl="0" algn="l" rtl="0">
                <a:spcBef>
                  <a:spcPts val="0"/>
                </a:spcBef>
                <a:spcAft>
                  <a:spcPts val="0"/>
                </a:spcAft>
              </a:pPr>
              <a:r>
                <a:rPr lang="en" sz="1200" b="1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Colorado Springs Utilities</a:t>
              </a:r>
              <a:endParaRPr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lvl="0" algn="l" rtl="0">
                <a:spcBef>
                  <a:spcPts val="800"/>
                </a:spcBef>
                <a:spcAft>
                  <a:spcPts val="0"/>
                </a:spcAft>
              </a:pP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lt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Filing a Clean Energy Plan</a:t>
              </a:r>
              <a:endParaRPr sz="12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Reduce GHG 80% by 2030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32% renewable energy by 2030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Close all coal plants by 2030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2" name="Google Shape;293;p55">
              <a:extLst>
                <a:ext uri="{FF2B5EF4-FFF2-40B4-BE49-F238E27FC236}">
                  <a16:creationId xmlns:a16="http://schemas.microsoft.com/office/drawing/2014/main" id="{019F8CB2-B4EC-514C-91B8-7BAB36FFDDEF}"/>
                </a:ext>
              </a:extLst>
            </p:cNvPr>
            <p:cNvSpPr txBox="1"/>
            <p:nvPr/>
          </p:nvSpPr>
          <p:spPr>
            <a:xfrm>
              <a:off x="3069850" y="3978214"/>
              <a:ext cx="2450700" cy="2678700"/>
            </a:xfrm>
            <a:prstGeom prst="rect">
              <a:avLst/>
            </a:prstGeom>
            <a:solidFill>
              <a:srgbClr val="6D3A5D"/>
            </a:solidFill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Platte River Power Authority</a:t>
              </a:r>
              <a:endParaRPr sz="11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3736" marR="0" lvl="0" indent="-17373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lt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Filing a Clean Energy Plan</a:t>
              </a:r>
              <a:endParaRPr sz="12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3736" marR="0" lvl="0" indent="-173736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100% non-carbon by 2030 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3736" marR="0" lvl="0" indent="-173736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Retire all coal-fire generation by 2030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3736" marR="0" lvl="0" indent="-173736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500 MW of new solar, wind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3736" marR="0" lvl="0" indent="-173736" algn="l" rtl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300 MW of energy storage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3" name="Google Shape;294;p55">
              <a:extLst>
                <a:ext uri="{FF2B5EF4-FFF2-40B4-BE49-F238E27FC236}">
                  <a16:creationId xmlns:a16="http://schemas.microsoft.com/office/drawing/2014/main" id="{6A34D664-1E92-0B48-B2BF-B33AE5355668}"/>
                </a:ext>
              </a:extLst>
            </p:cNvPr>
            <p:cNvSpPr txBox="1"/>
            <p:nvPr/>
          </p:nvSpPr>
          <p:spPr>
            <a:xfrm>
              <a:off x="3098975" y="1226375"/>
              <a:ext cx="2450700" cy="2678700"/>
            </a:xfrm>
            <a:prstGeom prst="rect">
              <a:avLst/>
            </a:prstGeom>
            <a:solidFill>
              <a:srgbClr val="245D38"/>
            </a:solidFill>
            <a:ln w="9525" cap="flat" cmpd="sng">
              <a:solidFill>
                <a:srgbClr val="245D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lvl="0" algn="l" rtl="0">
                <a:spcBef>
                  <a:spcPts val="0"/>
                </a:spcBef>
                <a:spcAft>
                  <a:spcPts val="0"/>
                </a:spcAft>
              </a:pPr>
              <a:r>
                <a:rPr lang="en" sz="1100" b="1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Holy Cross Energy</a:t>
              </a:r>
              <a:endParaRPr sz="11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lvl="0" algn="l" rtl="0">
                <a:spcBef>
                  <a:spcPts val="800"/>
                </a:spcBef>
                <a:spcAft>
                  <a:spcPts val="0"/>
                </a:spcAft>
              </a:pPr>
              <a:endParaRPr sz="11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100% carbon-free electricity by 2030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Filing a Clean Energy Plan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100 MW new wind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35 MW new solar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25 MW solar + storage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5 MW additional hydro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342900" lvl="0" indent="0" algn="l" rtl="0">
                <a:spcBef>
                  <a:spcPts val="50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295;p55">
              <a:extLst>
                <a:ext uri="{FF2B5EF4-FFF2-40B4-BE49-F238E27FC236}">
                  <a16:creationId xmlns:a16="http://schemas.microsoft.com/office/drawing/2014/main" id="{F71D087B-0BCD-1048-8272-5E021FAE0D96}"/>
                </a:ext>
              </a:extLst>
            </p:cNvPr>
            <p:cNvSpPr txBox="1"/>
            <p:nvPr/>
          </p:nvSpPr>
          <p:spPr>
            <a:xfrm>
              <a:off x="5836500" y="1193000"/>
              <a:ext cx="2450700" cy="2678700"/>
            </a:xfrm>
            <a:prstGeom prst="rect">
              <a:avLst/>
            </a:prstGeom>
            <a:solidFill>
              <a:srgbClr val="001970"/>
            </a:solidFill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Black Hills Electric</a:t>
              </a:r>
              <a:endParaRPr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lt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Filing a Clean Energy Plan</a:t>
              </a:r>
              <a:endParaRPr sz="12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Reduce GHG 80% by 2030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70% emission reduction by 2023 with 200 MW solar project.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34290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296;p55">
              <a:extLst>
                <a:ext uri="{FF2B5EF4-FFF2-40B4-BE49-F238E27FC236}">
                  <a16:creationId xmlns:a16="http://schemas.microsoft.com/office/drawing/2014/main" id="{82AB0A25-A245-4547-A2BA-F17C252FCA76}"/>
                </a:ext>
              </a:extLst>
            </p:cNvPr>
            <p:cNvSpPr txBox="1"/>
            <p:nvPr/>
          </p:nvSpPr>
          <p:spPr>
            <a:xfrm>
              <a:off x="5836500" y="3978214"/>
              <a:ext cx="2450700" cy="2678700"/>
            </a:xfrm>
            <a:prstGeom prst="rect">
              <a:avLst/>
            </a:prstGeom>
            <a:solidFill>
              <a:srgbClr val="7A853B"/>
            </a:solidFill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Tri-State G&amp;T</a:t>
              </a:r>
              <a:endParaRPr sz="11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15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Reduce in-state GHG 90% by 2030 </a:t>
              </a:r>
            </a:p>
            <a:p>
              <a:pPr marL="171450" marR="0" lvl="0" indent="-171450" algn="l" rtl="0"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15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Reduce total GHG 80% by 2030</a:t>
              </a:r>
              <a:endParaRPr sz="115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15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Close Colorado coal plants by 2030</a:t>
              </a:r>
              <a:endParaRPr sz="115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15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Preferred plan adds 900 MW of wind, 900 MW of solar, 200 MW of battery storage</a:t>
              </a:r>
              <a:endParaRPr sz="115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34290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None/>
              </a:pPr>
              <a:endParaRPr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7EA7F03-DAED-164B-98AA-6FD755F7ACD9}"/>
              </a:ext>
            </a:extLst>
          </p:cNvPr>
          <p:cNvSpPr/>
          <p:nvPr/>
        </p:nvSpPr>
        <p:spPr>
          <a:xfrm>
            <a:off x="685800" y="253425"/>
            <a:ext cx="7792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Commitments to Cleaner Energy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EDC413-58C8-B64E-8660-FFC700FF4CE8}"/>
              </a:ext>
            </a:extLst>
          </p:cNvPr>
          <p:cNvSpPr/>
          <p:nvPr/>
        </p:nvSpPr>
        <p:spPr>
          <a:xfrm>
            <a:off x="304800" y="900341"/>
            <a:ext cx="86106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>
              <a:buSzPts val="3000"/>
            </a:pPr>
            <a:r>
              <a:rPr lang="en-US" dirty="0">
                <a:solidFill>
                  <a:srgbClr val="A5042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The 6 utilities that provide 91% of Colorado’s electricity have committed </a:t>
            </a:r>
            <a:br>
              <a:rPr lang="en-US" dirty="0">
                <a:solidFill>
                  <a:srgbClr val="A5042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-US" dirty="0">
                <a:solidFill>
                  <a:srgbClr val="A5042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to reduce GHG emissions by </a:t>
            </a:r>
            <a:r>
              <a:rPr lang="en-US" u="sng" dirty="0">
                <a:solidFill>
                  <a:srgbClr val="A5042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 least</a:t>
            </a:r>
            <a:r>
              <a:rPr lang="en-US" dirty="0">
                <a:solidFill>
                  <a:srgbClr val="A5042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80% by 2030.</a:t>
            </a:r>
            <a:r>
              <a:rPr lang="en-US" sz="1400" dirty="0">
                <a:solidFill>
                  <a:srgbClr val="A5042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</a:p>
          <a:p>
            <a:pPr>
              <a:spcBef>
                <a:spcPts val="1000"/>
              </a:spcBef>
              <a:buSzPts val="1400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933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115881-3849-3E45-ACE8-F54D4822A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220"/>
            <a:ext cx="9160213" cy="1017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54FD2C-39BA-BD43-A894-1944586ABDFE}"/>
              </a:ext>
            </a:extLst>
          </p:cNvPr>
          <p:cNvSpPr/>
          <p:nvPr/>
        </p:nvSpPr>
        <p:spPr>
          <a:xfrm>
            <a:off x="7092928" y="6474023"/>
            <a:ext cx="20697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1" dirty="0">
                <a:solidFill>
                  <a:srgbClr val="2644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Conversation About Heat Pumps | 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1D72B6-1B52-FB44-8AD5-85C2372502A2}"/>
              </a:ext>
            </a:extLst>
          </p:cNvPr>
          <p:cNvSpPr/>
          <p:nvPr/>
        </p:nvSpPr>
        <p:spPr>
          <a:xfrm>
            <a:off x="978763" y="530407"/>
            <a:ext cx="4503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4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steps… outcomes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356698-F39A-6A47-9B30-2D976141F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8934" y="228600"/>
            <a:ext cx="9160213" cy="1017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18C399-C165-2F40-9187-63F68F9D6513}"/>
              </a:ext>
            </a:extLst>
          </p:cNvPr>
          <p:cNvSpPr/>
          <p:nvPr/>
        </p:nvSpPr>
        <p:spPr>
          <a:xfrm>
            <a:off x="978763" y="1197832"/>
            <a:ext cx="73230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Great communication outcomes following the meeting between presenting organization, contractors, distributors, and manufacturers</a:t>
            </a:r>
          </a:p>
          <a:p>
            <a:pPr>
              <a:tabLst>
                <a:tab pos="106363" algn="l"/>
              </a:tabLst>
            </a:pPr>
            <a:endParaRPr lang="en-US" sz="2400" b="1" dirty="0">
              <a:solidFill>
                <a:srgbClr val="0020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Big ideas: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Utilities working on agreement across utility territories on: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of </a:t>
            </a:r>
            <a:r>
              <a:rPr lang="en-US" sz="240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</a:t>
            </a: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qualifying HP and a </a:t>
            </a:r>
            <a:r>
              <a:rPr lang="en-US" sz="2400" dirty="0" err="1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ccHP</a:t>
            </a: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Aligning rebate incentives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universal HP rebate application form2.  Big ideas:</a:t>
            </a:r>
          </a:p>
          <a:p>
            <a:pPr>
              <a:tabLst>
                <a:tab pos="106363" algn="l"/>
              </a:tabLst>
            </a:pPr>
            <a:endParaRPr lang="en-US" sz="2400" dirty="0">
              <a:solidFill>
                <a:srgbClr val="0020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 Next follow-up meeting:  November 18</a:t>
            </a:r>
            <a:r>
              <a:rPr lang="en-US" sz="2400" baseline="30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10 AM</a:t>
            </a:r>
            <a:endParaRPr lang="en-US" sz="2400" b="1" dirty="0">
              <a:solidFill>
                <a:srgbClr val="0020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9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54126</TotalTime>
  <Words>458</Words>
  <Application>Microsoft Office PowerPoint</Application>
  <PresentationFormat>On-screen Show (4:3)</PresentationFormat>
  <Paragraphs>74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Century Gothic</vt:lpstr>
      <vt:lpstr>Courier New</vt:lpstr>
      <vt:lpstr>Roboto</vt:lpstr>
      <vt:lpstr>Times New Roman</vt:lpstr>
      <vt:lpstr>Wingdings</vt:lpstr>
      <vt:lpstr>Office Theme</vt:lpstr>
      <vt:lpstr>PowerPoint Presentation</vt:lpstr>
      <vt:lpstr>Summary of CO Heat Pump  Rebates</vt:lpstr>
      <vt:lpstr>PowerPoint Presentation</vt:lpstr>
      <vt:lpstr>PowerPoint Presentation</vt:lpstr>
    </vt:vector>
  </TitlesOfParts>
  <Company>SolarCity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Dept.</dc:creator>
  <cp:lastModifiedBy>patricia rothwell</cp:lastModifiedBy>
  <cp:revision>2051</cp:revision>
  <cp:lastPrinted>2021-07-07T19:01:31Z</cp:lastPrinted>
  <dcterms:created xsi:type="dcterms:W3CDTF">2013-04-09T12:43:39Z</dcterms:created>
  <dcterms:modified xsi:type="dcterms:W3CDTF">2021-10-14T19:54:58Z</dcterms:modified>
</cp:coreProperties>
</file>