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83" r:id="rId2"/>
    <p:sldId id="338" r:id="rId3"/>
    <p:sldId id="343" r:id="rId4"/>
    <p:sldId id="346" r:id="rId5"/>
    <p:sldId id="349" r:id="rId6"/>
    <p:sldId id="344" r:id="rId7"/>
    <p:sldId id="347" r:id="rId8"/>
    <p:sldId id="350" r:id="rId9"/>
    <p:sldId id="342" r:id="rId1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i Malhotra" initials="R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84"/>
    <a:srgbClr val="A5042C"/>
    <a:srgbClr val="002064"/>
    <a:srgbClr val="263746"/>
    <a:srgbClr val="A71D2F"/>
    <a:srgbClr val="ED2128"/>
    <a:srgbClr val="ED1B2E"/>
    <a:srgbClr val="00A6CE"/>
    <a:srgbClr val="98BF4C"/>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5" autoAdjust="0"/>
    <p:restoredTop sz="94696" autoAdjust="0"/>
  </p:normalViewPr>
  <p:slideViewPr>
    <p:cSldViewPr>
      <p:cViewPr varScale="1">
        <p:scale>
          <a:sx n="108" d="100"/>
          <a:sy n="108" d="100"/>
        </p:scale>
        <p:origin x="1824"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4264" y="20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4022727" y="0"/>
            <a:ext cx="3078163" cy="469900"/>
          </a:xfrm>
          <a:prstGeom prst="rect">
            <a:avLst/>
          </a:prstGeom>
        </p:spPr>
        <p:txBody>
          <a:bodyPr vert="horz" lIns="91418" tIns="45708" rIns="91418" bIns="45708" rtlCol="0"/>
          <a:lstStyle>
            <a:lvl1pPr algn="r">
              <a:defRPr sz="1200"/>
            </a:lvl1pPr>
          </a:lstStyle>
          <a:p>
            <a:fld id="{73469B1E-A1AE-4EFE-AADE-CE12F916FCC0}" type="datetimeFigureOut">
              <a:rPr lang="en-US" smtClean="0"/>
              <a:t>10/14/2021</a:t>
            </a:fld>
            <a:endParaRPr lang="en-US" dirty="0"/>
          </a:p>
        </p:txBody>
      </p:sp>
      <p:sp>
        <p:nvSpPr>
          <p:cNvPr id="4" name="Footer Placeholder 3"/>
          <p:cNvSpPr>
            <a:spLocks noGrp="1"/>
          </p:cNvSpPr>
          <p:nvPr>
            <p:ph type="ftr" sz="quarter" idx="2"/>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7" y="8916988"/>
            <a:ext cx="3078163" cy="469900"/>
          </a:xfrm>
          <a:prstGeom prst="rect">
            <a:avLst/>
          </a:prstGeom>
        </p:spPr>
        <p:txBody>
          <a:bodyPr vert="horz" lIns="91418" tIns="45708" rIns="91418" bIns="45708" rtlCol="0" anchor="b"/>
          <a:lstStyle>
            <a:lvl1pPr algn="r">
              <a:defRPr sz="1200"/>
            </a:lvl1pPr>
          </a:lstStyle>
          <a:p>
            <a:fld id="{E2CE74D3-6DB6-49FA-A08C-C0D8E1A35620}" type="slidenum">
              <a:rPr lang="en-US" smtClean="0"/>
              <a:t>‹#›</a:t>
            </a:fld>
            <a:endParaRPr lang="en-US" dirty="0"/>
          </a:p>
        </p:txBody>
      </p:sp>
    </p:spTree>
    <p:extLst>
      <p:ext uri="{BB962C8B-B14F-4D97-AF65-F5344CB8AC3E}">
        <p14:creationId xmlns:p14="http://schemas.microsoft.com/office/powerpoint/2010/main" val="8717115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4022727" y="0"/>
            <a:ext cx="3078163" cy="469900"/>
          </a:xfrm>
          <a:prstGeom prst="rect">
            <a:avLst/>
          </a:prstGeom>
        </p:spPr>
        <p:txBody>
          <a:bodyPr vert="horz" lIns="91418" tIns="45708" rIns="91418" bIns="45708" rtlCol="0"/>
          <a:lstStyle>
            <a:lvl1pPr algn="r">
              <a:defRPr sz="1200"/>
            </a:lvl1pPr>
          </a:lstStyle>
          <a:p>
            <a:fld id="{780ADA56-2DF3-2444-A41A-8C6E09A9F067}" type="datetimeFigureOut">
              <a:rPr lang="en-US" smtClean="0"/>
              <a:pPr/>
              <a:t>10/14/2021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18" tIns="45708" rIns="91418"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7" y="8916988"/>
            <a:ext cx="3078163" cy="469900"/>
          </a:xfrm>
          <a:prstGeom prst="rect">
            <a:avLst/>
          </a:prstGeom>
        </p:spPr>
        <p:txBody>
          <a:bodyPr vert="horz" lIns="91418" tIns="45708" rIns="91418" bIns="45708" rtlCol="0" anchor="b"/>
          <a:lstStyle>
            <a:lvl1pPr algn="r">
              <a:defRPr sz="1200"/>
            </a:lvl1pPr>
          </a:lstStyle>
          <a:p>
            <a:fld id="{3A6FADD4-D090-E04B-AC48-8604D5F5444D}" type="slidenum">
              <a:rPr lang="en-US" smtClean="0"/>
              <a:pPr/>
              <a:t>‹#›</a:t>
            </a:fld>
            <a:endParaRPr lang="en-US" dirty="0"/>
          </a:p>
        </p:txBody>
      </p:sp>
    </p:spTree>
    <p:extLst>
      <p:ext uri="{BB962C8B-B14F-4D97-AF65-F5344CB8AC3E}">
        <p14:creationId xmlns:p14="http://schemas.microsoft.com/office/powerpoint/2010/main" val="749665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359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my boss came to me and said, “Hey, these organizations are talking today about how we can hit these shared 2030 electrification and carbon-free goals…can you put a sales plan and forecast together over the weekend for Monday?”  I would come back hopefully by Monday, and say, “Hey Boss, the only possible way I see if to “align the Cities, Utilities, Non-Profit Stakeholders, and HVAC/HP Manufacturers…with the Distributors and their Contractors”.  And, here is the timing to meet our 2030 goals.  So, let’s do the math.</a:t>
            </a:r>
          </a:p>
          <a:p>
            <a:endParaRPr lang="en-US" dirty="0"/>
          </a:p>
          <a:p>
            <a:r>
              <a:rPr lang="en-US" dirty="0"/>
              <a:t>We see our timeline and collaboration efforts looking like the 4 Stages of Hockey Growth used to forecast the ideal growth trajectory of start-ups. In the last 13 years we estimate Colorado currently approx. 1%-2% HP market penetration – called Stage 1 on the graph.  FI we take advantage of what these panelist talk about how they plan to hit this 50% to 80% market penetration  by 2030, each these goals.  If we all can align and work together to develop the market and mobilize the HP supply chain from now thru 2023. Stage 2.  The goal is our efforts line up to create an inflection point  where we begin  to see a 2-5% increase through 2025. Then we experience exponential HP growth year over year of 10-15%.  This is what it will take.    </a:t>
            </a:r>
          </a:p>
          <a:p>
            <a:endParaRPr lang="en-US" dirty="0"/>
          </a:p>
          <a:p>
            <a:r>
              <a:rPr lang="en-US" dirty="0"/>
              <a:t>Currently Colorado is sitting at 1 to 2% market penetration organically over the last 13 years.</a:t>
            </a:r>
          </a:p>
        </p:txBody>
      </p:sp>
    </p:spTree>
    <p:extLst>
      <p:ext uri="{BB962C8B-B14F-4D97-AF65-F5344CB8AC3E}">
        <p14:creationId xmlns:p14="http://schemas.microsoft.com/office/powerpoint/2010/main" val="281040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154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123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842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674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916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525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18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BD3B57B6-3134-423F-B5C0-159475AA3DC7}" type="datetimeFigureOut">
              <a:rPr lang="en-US"/>
              <a:pPr>
                <a:defRPr/>
              </a:pPr>
              <a:t>10/14/2021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4395D142-CBD4-4121-A1E7-B26E08412A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0B48FF-B3C4-4CAE-A3AF-1FB15A77502F}" type="datetimeFigureOut">
              <a:rPr lang="en-US"/>
              <a:pPr>
                <a:defRPr/>
              </a:pPr>
              <a:t>10/14/2021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A968837E-3D45-4901-831F-24445E0BBE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8789E-C75F-4F49-8D20-BB0CA13D85F3}" type="datetimeFigureOut">
              <a:rPr lang="en-US"/>
              <a:pPr>
                <a:defRPr/>
              </a:pPr>
              <a:t>10/14/2021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07ACF894-A086-421D-A312-CFE5D4A3F68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lvl1pPr>
              <a:defRPr sz="3200" b="1">
                <a:solidFill>
                  <a:schemeClr val="tx1"/>
                </a:solidFill>
                <a:latin typeface="Calibri" panose="020F0502020204030204" pitchFamily="34" charset="0"/>
                <a:ea typeface="Tahoma"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914400" y="914400"/>
            <a:ext cx="7772400" cy="5211765"/>
          </a:xfrm>
        </p:spPr>
        <p:txBody>
          <a:bodyPr/>
          <a:lstStyle>
            <a:lvl1pPr>
              <a:buClr>
                <a:schemeClr val="accent1"/>
              </a:buClr>
              <a:buSzPct val="130000"/>
              <a:buFont typeface="Wingdings" pitchFamily="2" charset="2"/>
              <a:buChar cha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5486400"/>
            <a:ext cx="24384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F81A41-4571-2E40-B919-170716D29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9878"/>
            <a:ext cx="914400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536AB0-897A-4D56-804E-938CDDA54914}" type="datetimeFigureOut">
              <a:rPr lang="en-US"/>
              <a:pPr>
                <a:defRPr/>
              </a:pPr>
              <a:t>10/14/2021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B0D1147D-CE1A-4C30-9653-7B91DF89443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B82469-1281-486B-969B-BE64544A2C47}" type="datetimeFigureOut">
              <a:rPr lang="en-US"/>
              <a:pPr>
                <a:defRPr/>
              </a:pPr>
              <a:t>10/14/2021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98963F07-4CE0-4280-A33B-D2DCFC8F5D38}" type="slidenum">
              <a:rPr lang="en-US"/>
              <a:pPr>
                <a:defRPr/>
              </a:pPr>
              <a:t>‹#›</a:t>
            </a:fld>
            <a:endParaRPr lang="en-US" dirty="0"/>
          </a:p>
        </p:txBody>
      </p:sp>
      <p:grpSp>
        <p:nvGrpSpPr>
          <p:cNvPr id="8" name="Group 3"/>
          <p:cNvGrpSpPr>
            <a:grpSpLocks/>
          </p:cNvGrpSpPr>
          <p:nvPr userDrawn="1"/>
        </p:nvGrpSpPr>
        <p:grpSpPr bwMode="auto">
          <a:xfrm>
            <a:off x="0" y="5029200"/>
            <a:ext cx="9144000" cy="1831975"/>
            <a:chOff x="0" y="3168"/>
            <a:chExt cx="5760" cy="1154"/>
          </a:xfrm>
        </p:grpSpPr>
        <p:pic>
          <p:nvPicPr>
            <p:cNvPr id="9" name="Picture 4" descr="Edgy Mountain Footer Large Format"/>
            <p:cNvPicPr>
              <a:picLocks noChangeAspect="1" noChangeArrowheads="1"/>
            </p:cNvPicPr>
            <p:nvPr/>
          </p:nvPicPr>
          <p:blipFill>
            <a:blip r:embed="rId2"/>
            <a:srcRect l="1534" t="-780" r="6476" b="67085"/>
            <a:stretch>
              <a:fillRect/>
            </a:stretch>
          </p:blipFill>
          <p:spPr bwMode="auto">
            <a:xfrm>
              <a:off x="0" y="3168"/>
              <a:ext cx="5760" cy="1152"/>
            </a:xfrm>
            <a:prstGeom prst="rect">
              <a:avLst/>
            </a:prstGeom>
            <a:noFill/>
          </p:spPr>
        </p:pic>
        <p:sp>
          <p:nvSpPr>
            <p:cNvPr id="10" name="Text Box 5"/>
            <p:cNvSpPr txBox="1">
              <a:spLocks noChangeArrowheads="1"/>
            </p:cNvSpPr>
            <p:nvPr/>
          </p:nvSpPr>
          <p:spPr bwMode="auto">
            <a:xfrm>
              <a:off x="3384" y="4070"/>
              <a:ext cx="1728" cy="25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dirty="0">
                  <a:solidFill>
                    <a:schemeClr val="bg1"/>
                  </a:solidFill>
                  <a:latin typeface="Century Gothic" charset="0"/>
                </a:rPr>
                <a:t>doing more with less</a:t>
              </a:r>
              <a:endParaRPr lang="en-US" sz="2000" dirty="0">
                <a:solidFill>
                  <a:schemeClr val="bg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E443798-7D2D-4BCE-960C-09E4DCE5AFC5}" type="datetimeFigureOut">
              <a:rPr lang="en-US"/>
              <a:pPr>
                <a:defRPr/>
              </a:pPr>
              <a:t>10/14/2021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553200" y="6356351"/>
            <a:ext cx="2133600" cy="365125"/>
          </a:xfrm>
        </p:spPr>
        <p:txBody>
          <a:bodyPr/>
          <a:lstStyle>
            <a:lvl1pPr>
              <a:defRPr sz="1800"/>
            </a:lvl1pPr>
          </a:lstStyle>
          <a:p>
            <a:pPr>
              <a:defRPr/>
            </a:pPr>
            <a:fld id="{8EFBE346-6DF3-4BEB-8878-6CACD9AA32D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160B572-9124-4138-82DC-330289A86313}" type="datetimeFigureOut">
              <a:rPr lang="en-US"/>
              <a:pPr>
                <a:defRPr/>
              </a:pPr>
              <a:t>10/14/2021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356351"/>
            <a:ext cx="2133600" cy="365125"/>
          </a:xfrm>
        </p:spPr>
        <p:txBody>
          <a:bodyPr/>
          <a:lstStyle>
            <a:lvl1pPr>
              <a:defRPr sz="1800"/>
            </a:lvl1pPr>
          </a:lstStyle>
          <a:p>
            <a:pPr>
              <a:defRPr/>
            </a:pPr>
            <a:fld id="{B14111A8-2620-4B28-8119-BB7E783D8A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66AAD7-E987-F945-AE67-C91D604E1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55094"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CC6EA5B-3BA3-4F22-AB0C-651FACE9E33D}" type="datetimeFigureOut">
              <a:rPr lang="en-US"/>
              <a:pPr>
                <a:defRPr/>
              </a:pPr>
              <a:t>10/14/2021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F1636B25-7E7C-4E48-ADA2-7BF5AA4DB7E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9265440-90FD-4F97-A9E1-9E1E864F2308}" type="datetimeFigureOut">
              <a:rPr lang="en-US"/>
              <a:pPr>
                <a:defRPr/>
              </a:pPr>
              <a:t>10/14/2021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9F0679D3-AEE2-41EF-8EDD-B4A9BABB11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809D25-719F-4C85-8F2D-4ACBF639CC88}" type="datetimeFigureOut">
              <a:rPr lang="en-US"/>
              <a:pPr>
                <a:defRPr/>
              </a:pPr>
              <a:t>10/14/2021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9" name="Slide Number Placeholder 5"/>
          <p:cNvSpPr>
            <a:spLocks noGrp="1"/>
          </p:cNvSpPr>
          <p:nvPr>
            <p:ph type="sldNum" sz="quarter" idx="4"/>
          </p:nvPr>
        </p:nvSpPr>
        <p:spPr>
          <a:xfrm>
            <a:off x="7848600" y="6172201"/>
            <a:ext cx="838200" cy="549275"/>
          </a:xfrm>
          <a:prstGeom prst="rect">
            <a:avLst/>
          </a:prstGeom>
        </p:spPr>
        <p:txBody>
          <a:bodyPr/>
          <a:lstStyle>
            <a:lvl1pPr fontAlgn="auto">
              <a:spcBef>
                <a:spcPts val="0"/>
              </a:spcBef>
              <a:spcAft>
                <a:spcPts val="0"/>
              </a:spcAft>
              <a:defRPr sz="1400" dirty="0" smtClean="0">
                <a:solidFill>
                  <a:schemeClr val="tx2"/>
                </a:solidFill>
                <a:latin typeface="+mn-lt"/>
              </a:defRPr>
            </a:lvl1pPr>
          </a:lstStyle>
          <a:p>
            <a:pPr>
              <a:defRPr/>
            </a:pPr>
            <a:r>
              <a:rPr lang="en-US" dirty="0"/>
              <a:t>Slide </a:t>
            </a:r>
            <a:fld id="{078A1CE6-84D5-4656-9A6A-A9D5EB290B8C}" type="slidenum">
              <a:rPr lang="en-US"/>
              <a:pPr>
                <a:defRPr/>
              </a:pPr>
              <a:t>‹#›</a:t>
            </a:fld>
            <a:br>
              <a:rPr lang="en-US" dirty="0"/>
            </a:br>
            <a:r>
              <a:rPr lang="en-US" sz="900" dirty="0"/>
              <a:t>EEBCO Confidential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Century Gothic"/>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hockeystickprinciples.com/resources/research-stud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699892" y="1395764"/>
            <a:ext cx="7696200" cy="1384995"/>
          </a:xfrm>
          <a:prstGeom prst="rect">
            <a:avLst/>
          </a:prstGeom>
          <a:noFill/>
        </p:spPr>
        <p:txBody>
          <a:bodyPr wrap="square">
            <a:spAutoFit/>
          </a:bodyPr>
          <a:lstStyle/>
          <a:p>
            <a:pPr algn="ctr"/>
            <a:r>
              <a:rPr lang="en-US" sz="2400" b="1" dirty="0">
                <a:solidFill>
                  <a:srgbClr val="002064"/>
                </a:solidFill>
                <a:latin typeface="Calibri" panose="020F0502020204030204" pitchFamily="34" charset="0"/>
                <a:cs typeface="Calibri" panose="020F0502020204030204" pitchFamily="34" charset="0"/>
              </a:rPr>
              <a:t>  </a:t>
            </a:r>
          </a:p>
          <a:p>
            <a:pPr algn="ctr"/>
            <a:r>
              <a:rPr kumimoji="0" lang="en-US" altLang="en-US" sz="3600" b="1" i="0" u="none" strike="noStrike" cap="none" normalizeH="0" baseline="0" dirty="0">
                <a:ln>
                  <a:noFill/>
                </a:ln>
                <a:solidFill>
                  <a:srgbClr val="0021A1"/>
                </a:solidFill>
                <a:effectLst/>
                <a:latin typeface="Arial" panose="020B0604020202020204" pitchFamily="34" charset="0"/>
                <a:ea typeface="Times New Roman" panose="02020603050405020304" pitchFamily="18" charset="0"/>
                <a:cs typeface="Arial" panose="020B0604020202020204" pitchFamily="34" charset="0"/>
              </a:rPr>
              <a:t>KICK-OFF MEETING </a:t>
            </a:r>
          </a:p>
          <a:p>
            <a:endParaRPr lang="en-US" sz="2400" b="1" dirty="0">
              <a:solidFill>
                <a:srgbClr val="002064"/>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966592" y="2385523"/>
            <a:ext cx="7162800" cy="152400"/>
          </a:xfrm>
          <a:prstGeom prst="rect">
            <a:avLst/>
          </a:prstGeom>
        </p:spPr>
      </p:pic>
      <p:sp>
        <p:nvSpPr>
          <p:cNvPr id="2" name="Rectangle 2">
            <a:extLst>
              <a:ext uri="{FF2B5EF4-FFF2-40B4-BE49-F238E27FC236}">
                <a16:creationId xmlns:a16="http://schemas.microsoft.com/office/drawing/2014/main" id="{371AA97C-DA0E-4DED-8411-8816B3B2BED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A938510D-FEAB-4196-8192-FD5D1ECC885B}"/>
              </a:ext>
            </a:extLst>
          </p:cNvPr>
          <p:cNvSpPr>
            <a:spLocks noChangeArrowheads="1"/>
          </p:cNvSpPr>
          <p:nvPr/>
        </p:nvSpPr>
        <p:spPr bwMode="auto">
          <a:xfrm>
            <a:off x="1234276" y="3429000"/>
            <a:ext cx="66565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3A31B"/>
                </a:solidFill>
                <a:effectLst/>
                <a:latin typeface="Arial" panose="020B0604020202020204" pitchFamily="34" charset="0"/>
                <a:ea typeface="Times New Roman" panose="02020603050405020304" pitchFamily="18" charset="0"/>
                <a:cs typeface="Arial" panose="020B0604020202020204" pitchFamily="34" charset="0"/>
              </a:rPr>
              <a:t>Mobilizing the HVAC/HP Supply Chain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3A31B"/>
                </a:solidFill>
                <a:effectLst/>
                <a:latin typeface="Arial" panose="020B0604020202020204" pitchFamily="34" charset="0"/>
                <a:ea typeface="Times New Roman" panose="02020603050405020304" pitchFamily="18" charset="0"/>
                <a:cs typeface="Arial" panose="020B0604020202020204" pitchFamily="34" charset="0"/>
              </a:rPr>
              <a:t> Together by 2030</a:t>
            </a:r>
          </a:p>
        </p:txBody>
      </p:sp>
      <p:pic>
        <p:nvPicPr>
          <p:cNvPr id="9" name="Picture 2" descr="A picture containing text, clipart&#10;&#10;Description automatically generated">
            <a:extLst>
              <a:ext uri="{FF2B5EF4-FFF2-40B4-BE49-F238E27FC236}">
                <a16:creationId xmlns:a16="http://schemas.microsoft.com/office/drawing/2014/main" id="{0E8C49F6-84C8-4EBA-9C86-65F8E2491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997" y="77094"/>
            <a:ext cx="2769990" cy="138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8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B4D9E2-C335-C140-B77D-52A9C389B82F}"/>
              </a:ext>
            </a:extLst>
          </p:cNvPr>
          <p:cNvSpPr txBox="1"/>
          <p:nvPr/>
        </p:nvSpPr>
        <p:spPr>
          <a:xfrm>
            <a:off x="723899" y="228600"/>
            <a:ext cx="7696200" cy="584775"/>
          </a:xfrm>
          <a:prstGeom prst="rect">
            <a:avLst/>
          </a:prstGeom>
          <a:noFill/>
        </p:spPr>
        <p:txBody>
          <a:bodyPr wrap="square">
            <a:spAutoFit/>
          </a:bodyPr>
          <a:lstStyle/>
          <a:p>
            <a:pPr algn="ctr"/>
            <a:r>
              <a:rPr lang="en-US" sz="3200" dirty="0">
                <a:solidFill>
                  <a:srgbClr val="002064"/>
                </a:solidFill>
                <a:latin typeface="Calibri" panose="020F0502020204030204" pitchFamily="34" charset="0"/>
                <a:cs typeface="Calibri" panose="020F0502020204030204" pitchFamily="34" charset="0"/>
              </a:rPr>
              <a:t>COLORADO’S SHARED HEAT PUMP FORECAST</a:t>
            </a:r>
          </a:p>
        </p:txBody>
      </p:sp>
      <p:sp>
        <p:nvSpPr>
          <p:cNvPr id="14" name="Rectangle 13">
            <a:extLst>
              <a:ext uri="{FF2B5EF4-FFF2-40B4-BE49-F238E27FC236}">
                <a16:creationId xmlns:a16="http://schemas.microsoft.com/office/drawing/2014/main" id="{1C21CFC4-5964-ED47-BCCA-C67337921DC6}"/>
              </a:ext>
            </a:extLst>
          </p:cNvPr>
          <p:cNvSpPr/>
          <p:nvPr/>
        </p:nvSpPr>
        <p:spPr>
          <a:xfrm>
            <a:off x="762000" y="914400"/>
            <a:ext cx="5022573" cy="1031051"/>
          </a:xfrm>
          <a:prstGeom prst="rect">
            <a:avLst/>
          </a:prstGeom>
        </p:spPr>
        <p:txBody>
          <a:bodyPr wrap="square">
            <a:spAutoFit/>
          </a:bodyPr>
          <a:lstStyle/>
          <a:p>
            <a:r>
              <a:rPr lang="en-US" sz="1600" b="1" dirty="0">
                <a:solidFill>
                  <a:srgbClr val="002064"/>
                </a:solidFill>
                <a:latin typeface="Calibri" panose="020F0502020204030204" pitchFamily="34" charset="0"/>
                <a:cs typeface="Calibri" panose="020F0502020204030204" pitchFamily="34" charset="0"/>
              </a:rPr>
              <a:t>HEAT PUMP MARKET PENETRATION </a:t>
            </a:r>
            <a:br>
              <a:rPr lang="en-US" sz="1600" b="1" dirty="0">
                <a:solidFill>
                  <a:srgbClr val="002064"/>
                </a:solidFill>
                <a:latin typeface="Calibri" panose="020F0502020204030204" pitchFamily="34" charset="0"/>
                <a:cs typeface="Calibri" panose="020F0502020204030204" pitchFamily="34" charset="0"/>
              </a:rPr>
            </a:br>
            <a:r>
              <a:rPr lang="en-US" sz="1600" b="1" dirty="0">
                <a:solidFill>
                  <a:srgbClr val="002064"/>
                </a:solidFill>
                <a:latin typeface="Calibri" panose="020F0502020204030204" pitchFamily="34" charset="0"/>
                <a:cs typeface="Calibri" panose="020F0502020204030204" pitchFamily="34" charset="0"/>
              </a:rPr>
              <a:t>&amp; GROWTH TRAJECTORY BY 2030</a:t>
            </a:r>
          </a:p>
          <a:p>
            <a:r>
              <a:rPr lang="en-US" sz="1000" b="1" dirty="0">
                <a:solidFill>
                  <a:srgbClr val="92D050"/>
                </a:solidFill>
                <a:latin typeface="Calibri" panose="020F0502020204030204" pitchFamily="34" charset="0"/>
                <a:cs typeface="Calibri" panose="020F0502020204030204" pitchFamily="34" charset="0"/>
              </a:rPr>
              <a:t>–––––––––––––––––––––––––––––––––––––––––––––––––––––––––––––––––––––</a:t>
            </a:r>
          </a:p>
          <a:p>
            <a:r>
              <a:rPr lang="en-US" sz="1000" b="1" dirty="0">
                <a:solidFill>
                  <a:srgbClr val="002064"/>
                </a:solidFill>
                <a:latin typeface="Calibri" panose="020F0502020204030204" pitchFamily="34" charset="0"/>
                <a:cs typeface="Calibri" panose="020F0502020204030204" pitchFamily="34" charset="0"/>
              </a:rPr>
              <a:t>SOURCE | </a:t>
            </a:r>
            <a:r>
              <a:rPr lang="en-US" sz="1000" dirty="0">
                <a:solidFill>
                  <a:srgbClr val="00206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 Stages of Hockey Stick Growth, Bobby Marin, Entrepreneur and Author</a:t>
            </a:r>
            <a:endParaRPr lang="en-US" sz="1000" dirty="0">
              <a:solidFill>
                <a:srgbClr val="002064"/>
              </a:solidFill>
              <a:latin typeface="Calibri" panose="020F0502020204030204" pitchFamily="34" charset="0"/>
              <a:cs typeface="Calibri" panose="020F0502020204030204" pitchFamily="34" charset="0"/>
            </a:endParaRPr>
          </a:p>
          <a:p>
            <a:endParaRPr lang="en-US" sz="900" dirty="0">
              <a:solidFill>
                <a:srgbClr val="00206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59F9EC0-D58D-2D49-B350-50E16A6D2792}"/>
              </a:ext>
            </a:extLst>
          </p:cNvPr>
          <p:cNvSpPr txBox="1"/>
          <p:nvPr/>
        </p:nvSpPr>
        <p:spPr>
          <a:xfrm>
            <a:off x="5943600" y="6336268"/>
            <a:ext cx="3810000" cy="369332"/>
          </a:xfrm>
          <a:prstGeom prst="rect">
            <a:avLst/>
          </a:prstGeom>
          <a:noFill/>
        </p:spPr>
        <p:txBody>
          <a:bodyPr wrap="square" rtlCol="0">
            <a:spAutoFit/>
          </a:bodyPr>
          <a:lstStyle/>
          <a:p>
            <a:r>
              <a:rPr lang="en-US" sz="900" dirty="0">
                <a:solidFill>
                  <a:srgbClr val="002064"/>
                </a:solidFill>
                <a:latin typeface="Calibri" panose="020F0502020204030204" pitchFamily="34" charset="0"/>
                <a:cs typeface="Calibri" panose="020F0502020204030204" pitchFamily="34" charset="0"/>
              </a:rPr>
              <a:t>©2021 Energy Efficiency Business Coalition &amp; Common Thread, llc</a:t>
            </a:r>
          </a:p>
          <a:p>
            <a:r>
              <a:rPr lang="en-US" sz="900" dirty="0">
                <a:solidFill>
                  <a:srgbClr val="002064"/>
                </a:solidFill>
                <a:latin typeface="Calibri" panose="020F0502020204030204" pitchFamily="34" charset="0"/>
                <a:cs typeface="Calibri" panose="020F0502020204030204" pitchFamily="34" charset="0"/>
              </a:rPr>
              <a:t>   Contact Patricia Rothwell @ Patricia@eebco.org | 303.319.5623</a:t>
            </a:r>
          </a:p>
        </p:txBody>
      </p:sp>
      <p:pic>
        <p:nvPicPr>
          <p:cNvPr id="15" name="Picture 14">
            <a:extLst>
              <a:ext uri="{FF2B5EF4-FFF2-40B4-BE49-F238E27FC236}">
                <a16:creationId xmlns:a16="http://schemas.microsoft.com/office/drawing/2014/main" id="{BEE69BDE-BF83-1F4E-9EAE-5F8EF5B54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787432"/>
            <a:ext cx="1432448" cy="537168"/>
          </a:xfrm>
          <a:prstGeom prst="rect">
            <a:avLst/>
          </a:prstGeom>
        </p:spPr>
      </p:pic>
      <p:pic>
        <p:nvPicPr>
          <p:cNvPr id="7" name="Picture 6">
            <a:extLst>
              <a:ext uri="{FF2B5EF4-FFF2-40B4-BE49-F238E27FC236}">
                <a16:creationId xmlns:a16="http://schemas.microsoft.com/office/drawing/2014/main" id="{3E25C392-BFBD-2649-A255-B8FAEAC68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1920"/>
          </a:xfrm>
          <a:prstGeom prst="rect">
            <a:avLst/>
          </a:prstGeom>
        </p:spPr>
      </p:pic>
      <p:pic>
        <p:nvPicPr>
          <p:cNvPr id="10" name="Picture 9">
            <a:extLst>
              <a:ext uri="{FF2B5EF4-FFF2-40B4-BE49-F238E27FC236}">
                <a16:creationId xmlns:a16="http://schemas.microsoft.com/office/drawing/2014/main" id="{5DDBD593-F2B9-2B47-AB54-7ED92D4B7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pic>
        <p:nvPicPr>
          <p:cNvPr id="6" name="Picture 5">
            <a:extLst>
              <a:ext uri="{FF2B5EF4-FFF2-40B4-BE49-F238E27FC236}">
                <a16:creationId xmlns:a16="http://schemas.microsoft.com/office/drawing/2014/main" id="{21CD816A-89DB-2E42-BF88-07037B52B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99" y="900613"/>
            <a:ext cx="8686800" cy="5377542"/>
          </a:xfrm>
          <a:prstGeom prst="rect">
            <a:avLst/>
          </a:prstGeom>
        </p:spPr>
      </p:pic>
    </p:spTree>
    <p:extLst>
      <p:ext uri="{BB962C8B-B14F-4D97-AF65-F5344CB8AC3E}">
        <p14:creationId xmlns:p14="http://schemas.microsoft.com/office/powerpoint/2010/main" val="9942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461665"/>
          </a:xfrm>
          <a:prstGeom prst="rect">
            <a:avLst/>
          </a:prstGeom>
          <a:noFill/>
        </p:spPr>
        <p:txBody>
          <a:bodyPr wrap="square">
            <a:spAutoFit/>
          </a:bodyPr>
          <a:lstStyle/>
          <a:p>
            <a:r>
              <a:rPr lang="en-US" sz="2400" b="1" dirty="0">
                <a:solidFill>
                  <a:srgbClr val="002064"/>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914400" y="1124764"/>
            <a:ext cx="7162800" cy="152400"/>
          </a:xfrm>
          <a:prstGeom prst="rect">
            <a:avLst/>
          </a:prstGeom>
        </p:spPr>
      </p:pic>
      <p:sp>
        <p:nvSpPr>
          <p:cNvPr id="2" name="Rectangle 2">
            <a:extLst>
              <a:ext uri="{FF2B5EF4-FFF2-40B4-BE49-F238E27FC236}">
                <a16:creationId xmlns:a16="http://schemas.microsoft.com/office/drawing/2014/main" id="{371AA97C-DA0E-4DED-8411-8816B3B2BED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A938510D-FEAB-4196-8192-FD5D1ECC885B}"/>
              </a:ext>
            </a:extLst>
          </p:cNvPr>
          <p:cNvSpPr>
            <a:spLocks noChangeArrowheads="1"/>
          </p:cNvSpPr>
          <p:nvPr/>
        </p:nvSpPr>
        <p:spPr bwMode="auto">
          <a:xfrm>
            <a:off x="1774542" y="123746"/>
            <a:ext cx="54425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a:solidFill>
                  <a:srgbClr val="264484"/>
                </a:solidFill>
              </a:rPr>
              <a:t>Strong interest in </a:t>
            </a:r>
          </a:p>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a:solidFill>
                  <a:srgbClr val="264484"/>
                </a:solidFill>
              </a:rPr>
              <a:t>heat pump working groups</a:t>
            </a:r>
            <a:endParaRPr kumimoji="0" lang="en-US" altLang="en-US" sz="3200" b="1" i="0" u="none" strike="noStrike" cap="none" normalizeH="0" baseline="0" dirty="0">
              <a:ln>
                <a:noFill/>
              </a:ln>
              <a:solidFill>
                <a:srgbClr val="264484"/>
              </a:solidFill>
              <a:effectLst/>
              <a:ea typeface="Times New Roman" panose="02020603050405020304" pitchFamily="18" charset="0"/>
            </a:endParaRPr>
          </a:p>
        </p:txBody>
      </p:sp>
      <p:sp>
        <p:nvSpPr>
          <p:cNvPr id="8" name="Freeform: Shape 7">
            <a:extLst>
              <a:ext uri="{FF2B5EF4-FFF2-40B4-BE49-F238E27FC236}">
                <a16:creationId xmlns:a16="http://schemas.microsoft.com/office/drawing/2014/main" id="{DF8D4D8F-F01F-4383-83B1-07EE37DB5D24}"/>
              </a:ext>
            </a:extLst>
          </p:cNvPr>
          <p:cNvSpPr/>
          <p:nvPr/>
        </p:nvSpPr>
        <p:spPr>
          <a:xfrm>
            <a:off x="3414896" y="1406363"/>
            <a:ext cx="2161807" cy="2029539"/>
          </a:xfrm>
          <a:custGeom>
            <a:avLst/>
            <a:gdLst>
              <a:gd name="connsiteX0" fmla="*/ 0 w 2029539"/>
              <a:gd name="connsiteY0" fmla="*/ 1014770 h 2029539"/>
              <a:gd name="connsiteX1" fmla="*/ 1014770 w 2029539"/>
              <a:gd name="connsiteY1" fmla="*/ 0 h 2029539"/>
              <a:gd name="connsiteX2" fmla="*/ 2029540 w 2029539"/>
              <a:gd name="connsiteY2" fmla="*/ 1014770 h 2029539"/>
              <a:gd name="connsiteX3" fmla="*/ 1014770 w 2029539"/>
              <a:gd name="connsiteY3" fmla="*/ 2029540 h 2029539"/>
              <a:gd name="connsiteX4" fmla="*/ 0 w 2029539"/>
              <a:gd name="connsiteY4" fmla="*/ 1014770 h 20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539" h="2029539">
                <a:moveTo>
                  <a:pt x="0" y="1014770"/>
                </a:moveTo>
                <a:cubicBezTo>
                  <a:pt x="0" y="454328"/>
                  <a:pt x="454328" y="0"/>
                  <a:pt x="1014770" y="0"/>
                </a:cubicBezTo>
                <a:cubicBezTo>
                  <a:pt x="1575212" y="0"/>
                  <a:pt x="2029540" y="454328"/>
                  <a:pt x="2029540" y="1014770"/>
                </a:cubicBezTo>
                <a:cubicBezTo>
                  <a:pt x="2029540" y="1575212"/>
                  <a:pt x="1575212" y="2029540"/>
                  <a:pt x="1014770" y="2029540"/>
                </a:cubicBezTo>
                <a:cubicBezTo>
                  <a:pt x="454328" y="2029540"/>
                  <a:pt x="0" y="1575212"/>
                  <a:pt x="0" y="101477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459" tIns="312459" rIns="312459" bIns="312459" numCol="1" spcCol="1270" anchor="ctr" anchorCtr="0">
            <a:noAutofit/>
          </a:bodyPr>
          <a:lstStyle/>
          <a:p>
            <a:pPr marL="0" lvl="0" indent="0" algn="ctr" defTabSz="1066800">
              <a:lnSpc>
                <a:spcPct val="90000"/>
              </a:lnSpc>
              <a:spcBef>
                <a:spcPct val="0"/>
              </a:spcBef>
              <a:spcAft>
                <a:spcPct val="35000"/>
              </a:spcAft>
              <a:buNone/>
            </a:pPr>
            <a:r>
              <a:rPr lang="en-US" sz="2000" dirty="0"/>
              <a:t>distributors</a:t>
            </a:r>
            <a:r>
              <a:rPr lang="en-US" sz="2400" dirty="0"/>
              <a:t> </a:t>
            </a:r>
            <a:r>
              <a:rPr lang="en-US" dirty="0"/>
              <a:t>and </a:t>
            </a:r>
            <a:r>
              <a:rPr lang="en-US" sz="2000" dirty="0"/>
              <a:t>manufacturers</a:t>
            </a:r>
            <a:endParaRPr lang="en-US" sz="2400" kern="1200" dirty="0"/>
          </a:p>
        </p:txBody>
      </p:sp>
      <p:grpSp>
        <p:nvGrpSpPr>
          <p:cNvPr id="10" name="Group 9">
            <a:extLst>
              <a:ext uri="{FF2B5EF4-FFF2-40B4-BE49-F238E27FC236}">
                <a16:creationId xmlns:a16="http://schemas.microsoft.com/office/drawing/2014/main" id="{DD19E9DE-540B-42CD-976B-F84CF23AF02C}"/>
              </a:ext>
            </a:extLst>
          </p:cNvPr>
          <p:cNvGrpSpPr/>
          <p:nvPr/>
        </p:nvGrpSpPr>
        <p:grpSpPr>
          <a:xfrm>
            <a:off x="1353025" y="3435518"/>
            <a:ext cx="6285547" cy="3311566"/>
            <a:chOff x="2953226" y="2825818"/>
            <a:chExt cx="6285547" cy="3311566"/>
          </a:xfrm>
        </p:grpSpPr>
        <p:sp>
          <p:nvSpPr>
            <p:cNvPr id="11" name="Freeform: Shape 10">
              <a:extLst>
                <a:ext uri="{FF2B5EF4-FFF2-40B4-BE49-F238E27FC236}">
                  <a16:creationId xmlns:a16="http://schemas.microsoft.com/office/drawing/2014/main" id="{993057E8-AAA9-4A40-B290-2B04377F6490}"/>
                </a:ext>
              </a:extLst>
            </p:cNvPr>
            <p:cNvSpPr/>
            <p:nvPr/>
          </p:nvSpPr>
          <p:spPr>
            <a:xfrm>
              <a:off x="5081230" y="4107845"/>
              <a:ext cx="2029539" cy="2029539"/>
            </a:xfrm>
            <a:custGeom>
              <a:avLst/>
              <a:gdLst>
                <a:gd name="connsiteX0" fmla="*/ 0 w 2029539"/>
                <a:gd name="connsiteY0" fmla="*/ 1014770 h 2029539"/>
                <a:gd name="connsiteX1" fmla="*/ 1014770 w 2029539"/>
                <a:gd name="connsiteY1" fmla="*/ 0 h 2029539"/>
                <a:gd name="connsiteX2" fmla="*/ 2029540 w 2029539"/>
                <a:gd name="connsiteY2" fmla="*/ 1014770 h 2029539"/>
                <a:gd name="connsiteX3" fmla="*/ 1014770 w 2029539"/>
                <a:gd name="connsiteY3" fmla="*/ 2029540 h 2029539"/>
                <a:gd name="connsiteX4" fmla="*/ 0 w 2029539"/>
                <a:gd name="connsiteY4" fmla="*/ 1014770 h 20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539" h="2029539">
                  <a:moveTo>
                    <a:pt x="0" y="1014770"/>
                  </a:moveTo>
                  <a:cubicBezTo>
                    <a:pt x="0" y="454328"/>
                    <a:pt x="454328" y="0"/>
                    <a:pt x="1014770" y="0"/>
                  </a:cubicBezTo>
                  <a:cubicBezTo>
                    <a:pt x="1575212" y="0"/>
                    <a:pt x="2029540" y="454328"/>
                    <a:pt x="2029540" y="1014770"/>
                  </a:cubicBezTo>
                  <a:cubicBezTo>
                    <a:pt x="2029540" y="1575212"/>
                    <a:pt x="1575212" y="2029540"/>
                    <a:pt x="1014770" y="2029540"/>
                  </a:cubicBezTo>
                  <a:cubicBezTo>
                    <a:pt x="454328" y="2029540"/>
                    <a:pt x="0" y="1575212"/>
                    <a:pt x="0" y="101477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459" tIns="312459" rIns="312459" bIns="312459" numCol="1" spcCol="1270" anchor="ctr" anchorCtr="0">
              <a:noAutofit/>
            </a:bodyPr>
            <a:lstStyle/>
            <a:p>
              <a:pPr marL="0" lvl="0" indent="0" algn="ctr" defTabSz="1066800">
                <a:lnSpc>
                  <a:spcPct val="90000"/>
                </a:lnSpc>
                <a:spcBef>
                  <a:spcPct val="0"/>
                </a:spcBef>
                <a:spcAft>
                  <a:spcPct val="35000"/>
                </a:spcAft>
                <a:buNone/>
              </a:pPr>
              <a:r>
                <a:rPr lang="en-US" sz="2400" kern="1200" dirty="0"/>
                <a:t>contractors</a:t>
              </a:r>
            </a:p>
          </p:txBody>
        </p:sp>
        <p:sp>
          <p:nvSpPr>
            <p:cNvPr id="12" name="Freeform: Shape 11">
              <a:extLst>
                <a:ext uri="{FF2B5EF4-FFF2-40B4-BE49-F238E27FC236}">
                  <a16:creationId xmlns:a16="http://schemas.microsoft.com/office/drawing/2014/main" id="{1026674E-4CC0-488C-A441-917F5D252EDB}"/>
                </a:ext>
              </a:extLst>
            </p:cNvPr>
            <p:cNvSpPr/>
            <p:nvPr/>
          </p:nvSpPr>
          <p:spPr>
            <a:xfrm>
              <a:off x="2953226" y="2825818"/>
              <a:ext cx="1928062" cy="1542449"/>
            </a:xfrm>
            <a:custGeom>
              <a:avLst/>
              <a:gdLst>
                <a:gd name="connsiteX0" fmla="*/ 0 w 1928062"/>
                <a:gd name="connsiteY0" fmla="*/ 154245 h 1542449"/>
                <a:gd name="connsiteX1" fmla="*/ 154245 w 1928062"/>
                <a:gd name="connsiteY1" fmla="*/ 0 h 1542449"/>
                <a:gd name="connsiteX2" fmla="*/ 1773817 w 1928062"/>
                <a:gd name="connsiteY2" fmla="*/ 0 h 1542449"/>
                <a:gd name="connsiteX3" fmla="*/ 1928062 w 1928062"/>
                <a:gd name="connsiteY3" fmla="*/ 154245 h 1542449"/>
                <a:gd name="connsiteX4" fmla="*/ 1928062 w 1928062"/>
                <a:gd name="connsiteY4" fmla="*/ 1388204 h 1542449"/>
                <a:gd name="connsiteX5" fmla="*/ 1773817 w 1928062"/>
                <a:gd name="connsiteY5" fmla="*/ 1542449 h 1542449"/>
                <a:gd name="connsiteX6" fmla="*/ 154245 w 1928062"/>
                <a:gd name="connsiteY6" fmla="*/ 1542449 h 1542449"/>
                <a:gd name="connsiteX7" fmla="*/ 0 w 1928062"/>
                <a:gd name="connsiteY7" fmla="*/ 1388204 h 1542449"/>
                <a:gd name="connsiteX8" fmla="*/ 0 w 1928062"/>
                <a:gd name="connsiteY8" fmla="*/ 154245 h 154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8062" h="1542449">
                  <a:moveTo>
                    <a:pt x="0" y="154245"/>
                  </a:moveTo>
                  <a:cubicBezTo>
                    <a:pt x="0" y="69058"/>
                    <a:pt x="69058" y="0"/>
                    <a:pt x="154245" y="0"/>
                  </a:cubicBezTo>
                  <a:lnTo>
                    <a:pt x="1773817" y="0"/>
                  </a:lnTo>
                  <a:cubicBezTo>
                    <a:pt x="1859004" y="0"/>
                    <a:pt x="1928062" y="69058"/>
                    <a:pt x="1928062" y="154245"/>
                  </a:cubicBezTo>
                  <a:lnTo>
                    <a:pt x="1928062" y="1388204"/>
                  </a:lnTo>
                  <a:cubicBezTo>
                    <a:pt x="1928062" y="1473391"/>
                    <a:pt x="1859004" y="1542449"/>
                    <a:pt x="1773817" y="1542449"/>
                  </a:cubicBezTo>
                  <a:lnTo>
                    <a:pt x="154245" y="1542449"/>
                  </a:lnTo>
                  <a:cubicBezTo>
                    <a:pt x="69058" y="1542449"/>
                    <a:pt x="0" y="1473391"/>
                    <a:pt x="0" y="1388204"/>
                  </a:cubicBezTo>
                  <a:lnTo>
                    <a:pt x="0" y="1542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942" tIns="69942" rIns="69942" bIns="69942" numCol="1" spcCol="1270" anchor="ctr" anchorCtr="0">
              <a:noAutofit/>
            </a:bodyPr>
            <a:lstStyle/>
            <a:p>
              <a:pPr marL="0" lvl="0" indent="0" algn="ctr" defTabSz="577850">
                <a:lnSpc>
                  <a:spcPct val="90000"/>
                </a:lnSpc>
                <a:spcBef>
                  <a:spcPct val="0"/>
                </a:spcBef>
                <a:spcAft>
                  <a:spcPct val="35000"/>
                </a:spcAft>
                <a:buNone/>
              </a:pPr>
              <a:r>
                <a:rPr lang="en-US" sz="2000" kern="1200" dirty="0"/>
                <a:t>utilities</a:t>
              </a:r>
            </a:p>
          </p:txBody>
        </p:sp>
        <p:sp>
          <p:nvSpPr>
            <p:cNvPr id="13" name="Freeform: Shape 12">
              <a:extLst>
                <a:ext uri="{FF2B5EF4-FFF2-40B4-BE49-F238E27FC236}">
                  <a16:creationId xmlns:a16="http://schemas.microsoft.com/office/drawing/2014/main" id="{6AF1D700-7237-43F8-9F49-D215D77E919B}"/>
                </a:ext>
              </a:extLst>
            </p:cNvPr>
            <p:cNvSpPr/>
            <p:nvPr/>
          </p:nvSpPr>
          <p:spPr>
            <a:xfrm>
              <a:off x="7310711" y="2825818"/>
              <a:ext cx="1928062" cy="1542449"/>
            </a:xfrm>
            <a:custGeom>
              <a:avLst/>
              <a:gdLst>
                <a:gd name="connsiteX0" fmla="*/ 0 w 1928062"/>
                <a:gd name="connsiteY0" fmla="*/ 154245 h 1542449"/>
                <a:gd name="connsiteX1" fmla="*/ 154245 w 1928062"/>
                <a:gd name="connsiteY1" fmla="*/ 0 h 1542449"/>
                <a:gd name="connsiteX2" fmla="*/ 1773817 w 1928062"/>
                <a:gd name="connsiteY2" fmla="*/ 0 h 1542449"/>
                <a:gd name="connsiteX3" fmla="*/ 1928062 w 1928062"/>
                <a:gd name="connsiteY3" fmla="*/ 154245 h 1542449"/>
                <a:gd name="connsiteX4" fmla="*/ 1928062 w 1928062"/>
                <a:gd name="connsiteY4" fmla="*/ 1388204 h 1542449"/>
                <a:gd name="connsiteX5" fmla="*/ 1773817 w 1928062"/>
                <a:gd name="connsiteY5" fmla="*/ 1542449 h 1542449"/>
                <a:gd name="connsiteX6" fmla="*/ 154245 w 1928062"/>
                <a:gd name="connsiteY6" fmla="*/ 1542449 h 1542449"/>
                <a:gd name="connsiteX7" fmla="*/ 0 w 1928062"/>
                <a:gd name="connsiteY7" fmla="*/ 1388204 h 1542449"/>
                <a:gd name="connsiteX8" fmla="*/ 0 w 1928062"/>
                <a:gd name="connsiteY8" fmla="*/ 154245 h 154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8062" h="1542449">
                  <a:moveTo>
                    <a:pt x="0" y="154245"/>
                  </a:moveTo>
                  <a:cubicBezTo>
                    <a:pt x="0" y="69058"/>
                    <a:pt x="69058" y="0"/>
                    <a:pt x="154245" y="0"/>
                  </a:cubicBezTo>
                  <a:lnTo>
                    <a:pt x="1773817" y="0"/>
                  </a:lnTo>
                  <a:cubicBezTo>
                    <a:pt x="1859004" y="0"/>
                    <a:pt x="1928062" y="69058"/>
                    <a:pt x="1928062" y="154245"/>
                  </a:cubicBezTo>
                  <a:lnTo>
                    <a:pt x="1928062" y="1388204"/>
                  </a:lnTo>
                  <a:cubicBezTo>
                    <a:pt x="1928062" y="1473391"/>
                    <a:pt x="1859004" y="1542449"/>
                    <a:pt x="1773817" y="1542449"/>
                  </a:cubicBezTo>
                  <a:lnTo>
                    <a:pt x="154245" y="1542449"/>
                  </a:lnTo>
                  <a:cubicBezTo>
                    <a:pt x="69058" y="1542449"/>
                    <a:pt x="0" y="1473391"/>
                    <a:pt x="0" y="1388204"/>
                  </a:cubicBezTo>
                  <a:lnTo>
                    <a:pt x="0" y="1542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942" tIns="69942" rIns="69942" bIns="69942" numCol="1" spcCol="1270" anchor="ctr" anchorCtr="0">
              <a:noAutofit/>
            </a:bodyPr>
            <a:lstStyle/>
            <a:p>
              <a:pPr marL="0" lvl="0" indent="0" algn="ctr" defTabSz="577850">
                <a:lnSpc>
                  <a:spcPct val="90000"/>
                </a:lnSpc>
                <a:spcBef>
                  <a:spcPct val="0"/>
                </a:spcBef>
                <a:spcAft>
                  <a:spcPct val="35000"/>
                </a:spcAft>
                <a:buNone/>
              </a:pPr>
              <a:r>
                <a:rPr lang="en-US" dirty="0"/>
                <a:t>e</a:t>
              </a:r>
              <a:r>
                <a:rPr lang="en-US" kern="1200" dirty="0"/>
                <a:t>nergy efficiency stakeholder groups</a:t>
              </a:r>
            </a:p>
          </p:txBody>
        </p:sp>
      </p:grpSp>
    </p:spTree>
    <p:extLst>
      <p:ext uri="{BB962C8B-B14F-4D97-AF65-F5344CB8AC3E}">
        <p14:creationId xmlns:p14="http://schemas.microsoft.com/office/powerpoint/2010/main" val="39144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584775"/>
          </a:xfrm>
          <a:prstGeom prst="rect">
            <a:avLst/>
          </a:prstGeom>
          <a:noFill/>
        </p:spPr>
        <p:txBody>
          <a:bodyPr wrap="square">
            <a:spAutoFit/>
          </a:bodyPr>
          <a:lstStyle/>
          <a:p>
            <a:r>
              <a:rPr lang="en-US" sz="3200" b="1" dirty="0">
                <a:solidFill>
                  <a:srgbClr val="002064"/>
                </a:solidFill>
                <a:latin typeface="Arial" panose="020B0604020202020204" pitchFamily="34" charset="0"/>
                <a:cs typeface="Arial" panose="020B0604020202020204" pitchFamily="34" charset="0"/>
              </a:rPr>
              <a:t>  Two Action Groups - Outcomes</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838200" y="1222414"/>
            <a:ext cx="7162800" cy="152400"/>
          </a:xfrm>
          <a:prstGeom prst="rect">
            <a:avLst/>
          </a:prstGeom>
        </p:spPr>
      </p:pic>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3657600" y="1807189"/>
            <a:ext cx="5105400" cy="54864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a:latin typeface="Arial" panose="020B0604020202020204" pitchFamily="34" charset="0"/>
                <a:cs typeface="Arial" panose="020B0604020202020204" pitchFamily="34" charset="0"/>
              </a:rPr>
              <a:t>What do you need to grow your business?</a:t>
            </a:r>
          </a:p>
          <a:p>
            <a:pPr marL="0" indent="0">
              <a:buFont typeface="Arial" charset="0"/>
              <a:buNone/>
            </a:pPr>
            <a:endParaRPr lang="en-US" sz="2000" dirty="0">
              <a:latin typeface="Arial" panose="020B0604020202020204" pitchFamily="34" charset="0"/>
              <a:cs typeface="Arial" panose="020B0604020202020204" pitchFamily="34" charset="0"/>
            </a:endParaRPr>
          </a:p>
          <a:p>
            <a:pPr marL="0" indent="0">
              <a:buFont typeface="Arial" charset="0"/>
              <a:buNone/>
            </a:pPr>
            <a:r>
              <a:rPr lang="en-US" sz="2000" dirty="0">
                <a:latin typeface="Arial" panose="020B0604020202020204" pitchFamily="34" charset="0"/>
                <a:cs typeface="Arial" panose="020B0604020202020204" pitchFamily="34" charset="0"/>
              </a:rPr>
              <a:t>What do you need to solve for and by when? </a:t>
            </a:r>
          </a:p>
          <a:p>
            <a:pPr marL="0" indent="0">
              <a:buFont typeface="Arial" charset="0"/>
              <a:buNone/>
            </a:pPr>
            <a:endParaRPr lang="en-US" sz="2000" dirty="0">
              <a:latin typeface="Arial" panose="020B0604020202020204" pitchFamily="34" charset="0"/>
              <a:cs typeface="Arial" panose="020B0604020202020204" pitchFamily="34" charset="0"/>
            </a:endParaRPr>
          </a:p>
          <a:p>
            <a:pPr marL="0" indent="0">
              <a:buFont typeface="Arial" charset="0"/>
              <a:buNone/>
            </a:pPr>
            <a:r>
              <a:rPr lang="en-US" sz="2000" dirty="0">
                <a:latin typeface="Arial" panose="020B0604020202020204" pitchFamily="34" charset="0"/>
                <a:cs typeface="Arial" panose="020B0604020202020204" pitchFamily="34" charset="0"/>
              </a:rPr>
              <a:t>Make it easier to stay ahead of the curve by taking advantage of these industry stakeholder alliances and goals.</a:t>
            </a:r>
          </a:p>
          <a:p>
            <a:pPr marL="0" indent="0">
              <a:buFont typeface="Arial" charse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Field realities informs and feeds better utility/community rebate program design for your business.</a:t>
            </a:r>
          </a:p>
          <a:p>
            <a:pPr marL="0" indent="0">
              <a:buFont typeface="Arial" charset="0"/>
              <a:buNone/>
            </a:pPr>
            <a:endParaRPr lang="en-US" sz="200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69732A80-0952-4488-8598-1BD2D924FED0}"/>
              </a:ext>
            </a:extLst>
          </p:cNvPr>
          <p:cNvSpPr/>
          <p:nvPr/>
        </p:nvSpPr>
        <p:spPr>
          <a:xfrm>
            <a:off x="1199068" y="1861738"/>
            <a:ext cx="2029539" cy="2029539"/>
          </a:xfrm>
          <a:custGeom>
            <a:avLst/>
            <a:gdLst>
              <a:gd name="connsiteX0" fmla="*/ 0 w 2029539"/>
              <a:gd name="connsiteY0" fmla="*/ 1014770 h 2029539"/>
              <a:gd name="connsiteX1" fmla="*/ 1014770 w 2029539"/>
              <a:gd name="connsiteY1" fmla="*/ 0 h 2029539"/>
              <a:gd name="connsiteX2" fmla="*/ 2029540 w 2029539"/>
              <a:gd name="connsiteY2" fmla="*/ 1014770 h 2029539"/>
              <a:gd name="connsiteX3" fmla="*/ 1014770 w 2029539"/>
              <a:gd name="connsiteY3" fmla="*/ 2029540 h 2029539"/>
              <a:gd name="connsiteX4" fmla="*/ 0 w 2029539"/>
              <a:gd name="connsiteY4" fmla="*/ 1014770 h 20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539" h="2029539">
                <a:moveTo>
                  <a:pt x="0" y="1014770"/>
                </a:moveTo>
                <a:cubicBezTo>
                  <a:pt x="0" y="454328"/>
                  <a:pt x="454328" y="0"/>
                  <a:pt x="1014770" y="0"/>
                </a:cubicBezTo>
                <a:cubicBezTo>
                  <a:pt x="1575212" y="0"/>
                  <a:pt x="2029540" y="454328"/>
                  <a:pt x="2029540" y="1014770"/>
                </a:cubicBezTo>
                <a:cubicBezTo>
                  <a:pt x="2029540" y="1575212"/>
                  <a:pt x="1575212" y="2029540"/>
                  <a:pt x="1014770" y="2029540"/>
                </a:cubicBezTo>
                <a:cubicBezTo>
                  <a:pt x="454328" y="2029540"/>
                  <a:pt x="0" y="1575212"/>
                  <a:pt x="0" y="101477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459" tIns="312459" rIns="312459" bIns="312459" numCol="1" spcCol="1270" anchor="ctr" anchorCtr="0">
            <a:noAutofit/>
          </a:bodyPr>
          <a:lstStyle/>
          <a:p>
            <a:pPr marL="0" lvl="0" indent="0" algn="ctr" defTabSz="1066800">
              <a:lnSpc>
                <a:spcPct val="90000"/>
              </a:lnSpc>
              <a:spcBef>
                <a:spcPct val="0"/>
              </a:spcBef>
              <a:spcAft>
                <a:spcPct val="35000"/>
              </a:spcAft>
              <a:buNone/>
            </a:pPr>
            <a:r>
              <a:rPr lang="en-US" sz="2400" kern="1200" dirty="0"/>
              <a:t>contractors</a:t>
            </a:r>
          </a:p>
        </p:txBody>
      </p:sp>
      <p:sp>
        <p:nvSpPr>
          <p:cNvPr id="9" name="Freeform: Shape 8">
            <a:extLst>
              <a:ext uri="{FF2B5EF4-FFF2-40B4-BE49-F238E27FC236}">
                <a16:creationId xmlns:a16="http://schemas.microsoft.com/office/drawing/2014/main" id="{627D9696-17A9-4B60-85E1-165B80BAB41C}"/>
              </a:ext>
            </a:extLst>
          </p:cNvPr>
          <p:cNvSpPr/>
          <p:nvPr/>
        </p:nvSpPr>
        <p:spPr>
          <a:xfrm>
            <a:off x="1149515" y="4267200"/>
            <a:ext cx="2161807" cy="2029539"/>
          </a:xfrm>
          <a:custGeom>
            <a:avLst/>
            <a:gdLst>
              <a:gd name="connsiteX0" fmla="*/ 0 w 2029539"/>
              <a:gd name="connsiteY0" fmla="*/ 1014770 h 2029539"/>
              <a:gd name="connsiteX1" fmla="*/ 1014770 w 2029539"/>
              <a:gd name="connsiteY1" fmla="*/ 0 h 2029539"/>
              <a:gd name="connsiteX2" fmla="*/ 2029540 w 2029539"/>
              <a:gd name="connsiteY2" fmla="*/ 1014770 h 2029539"/>
              <a:gd name="connsiteX3" fmla="*/ 1014770 w 2029539"/>
              <a:gd name="connsiteY3" fmla="*/ 2029540 h 2029539"/>
              <a:gd name="connsiteX4" fmla="*/ 0 w 2029539"/>
              <a:gd name="connsiteY4" fmla="*/ 1014770 h 20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539" h="2029539">
                <a:moveTo>
                  <a:pt x="0" y="1014770"/>
                </a:moveTo>
                <a:cubicBezTo>
                  <a:pt x="0" y="454328"/>
                  <a:pt x="454328" y="0"/>
                  <a:pt x="1014770" y="0"/>
                </a:cubicBezTo>
                <a:cubicBezTo>
                  <a:pt x="1575212" y="0"/>
                  <a:pt x="2029540" y="454328"/>
                  <a:pt x="2029540" y="1014770"/>
                </a:cubicBezTo>
                <a:cubicBezTo>
                  <a:pt x="2029540" y="1575212"/>
                  <a:pt x="1575212" y="2029540"/>
                  <a:pt x="1014770" y="2029540"/>
                </a:cubicBezTo>
                <a:cubicBezTo>
                  <a:pt x="454328" y="2029540"/>
                  <a:pt x="0" y="1575212"/>
                  <a:pt x="0" y="101477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459" tIns="312459" rIns="312459" bIns="312459" numCol="1" spcCol="1270" anchor="ctr" anchorCtr="0">
            <a:noAutofit/>
          </a:bodyPr>
          <a:lstStyle/>
          <a:p>
            <a:pPr marL="0" lvl="0" indent="0" algn="ctr" defTabSz="1066800">
              <a:lnSpc>
                <a:spcPct val="90000"/>
              </a:lnSpc>
              <a:spcBef>
                <a:spcPct val="0"/>
              </a:spcBef>
              <a:spcAft>
                <a:spcPct val="35000"/>
              </a:spcAft>
              <a:buNone/>
            </a:pPr>
            <a:r>
              <a:rPr lang="en-US" sz="2000" dirty="0"/>
              <a:t>distributors</a:t>
            </a:r>
            <a:r>
              <a:rPr lang="en-US" sz="2400" dirty="0"/>
              <a:t> </a:t>
            </a:r>
            <a:r>
              <a:rPr lang="en-US" dirty="0"/>
              <a:t>and </a:t>
            </a:r>
            <a:r>
              <a:rPr lang="en-US" sz="2000" dirty="0"/>
              <a:t>manufacturers</a:t>
            </a:r>
            <a:endParaRPr lang="en-US" sz="2400" kern="1200" dirty="0"/>
          </a:p>
        </p:txBody>
      </p:sp>
    </p:spTree>
    <p:extLst>
      <p:ext uri="{BB962C8B-B14F-4D97-AF65-F5344CB8AC3E}">
        <p14:creationId xmlns:p14="http://schemas.microsoft.com/office/powerpoint/2010/main" val="200447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1077218"/>
          </a:xfrm>
          <a:prstGeom prst="rect">
            <a:avLst/>
          </a:prstGeom>
          <a:noFill/>
        </p:spPr>
        <p:txBody>
          <a:bodyPr wrap="square">
            <a:spAutoFit/>
          </a:bodyPr>
          <a:lstStyle/>
          <a:p>
            <a:r>
              <a:rPr lang="en-US" sz="2400" b="1" dirty="0">
                <a:solidFill>
                  <a:srgbClr val="002064"/>
                </a:solidFill>
                <a:latin typeface="Calibri" panose="020F0502020204030204" pitchFamily="34" charset="0"/>
                <a:cs typeface="Calibri" panose="020F0502020204030204" pitchFamily="34" charset="0"/>
              </a:rPr>
              <a:t>  </a:t>
            </a:r>
            <a:r>
              <a:rPr lang="en-US" sz="3200" b="1" dirty="0">
                <a:solidFill>
                  <a:srgbClr val="002064"/>
                </a:solidFill>
                <a:latin typeface="Arial" panose="020B0604020202020204" pitchFamily="34" charset="0"/>
                <a:cs typeface="Arial" panose="020B0604020202020204" pitchFamily="34" charset="0"/>
              </a:rPr>
              <a:t>The Value Proposition </a:t>
            </a:r>
          </a:p>
          <a:p>
            <a:r>
              <a:rPr lang="en-US" sz="3200" b="1" dirty="0">
                <a:solidFill>
                  <a:srgbClr val="002064"/>
                </a:solidFill>
                <a:latin typeface="Arial" panose="020B0604020202020204" pitchFamily="34" charset="0"/>
                <a:cs typeface="Arial" panose="020B0604020202020204" pitchFamily="34" charset="0"/>
              </a:rPr>
              <a:t> Traditional PAC Roles </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838200" y="1114692"/>
            <a:ext cx="7162800" cy="152400"/>
          </a:xfrm>
          <a:prstGeom prst="rect">
            <a:avLst/>
          </a:prstGeom>
        </p:spPr>
      </p:pic>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457200" y="1874432"/>
            <a:ext cx="8305800" cy="43513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Give you line of sight to what’s coming</a:t>
            </a:r>
          </a:p>
          <a:p>
            <a:pP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Understand how to take advantage of what’s coming </a:t>
            </a:r>
          </a:p>
          <a:p>
            <a:pP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Competitive advantage in forecasting rules, regs, and market transition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Influence utility HP programs and rebates</a:t>
            </a:r>
          </a:p>
          <a:p>
            <a:pPr lvl="1"/>
            <a:r>
              <a:rPr lang="en-US" sz="2400" dirty="0">
                <a:latin typeface="Arial" panose="020B0604020202020204" pitchFamily="34" charset="0"/>
                <a:cs typeface="Arial" panose="020B0604020202020204" pitchFamily="34" charset="0"/>
              </a:rPr>
              <a:t>Influence Xcel Energy’s 2023-24 DSM [rebate] Program Plan </a:t>
            </a:r>
          </a:p>
          <a:p>
            <a:pPr lvl="1"/>
            <a:r>
              <a:rPr lang="en-US" sz="2400" dirty="0">
                <a:latin typeface="Arial" panose="020B0604020202020204" pitchFamily="34" charset="0"/>
                <a:cs typeface="Arial" panose="020B0604020202020204" pitchFamily="34" charset="0"/>
              </a:rPr>
              <a:t>Influence Xcel Energy’s and 2022 Strategic Issues</a:t>
            </a:r>
          </a:p>
          <a:p>
            <a:r>
              <a:rPr lang="en-US" sz="2400" dirty="0">
                <a:latin typeface="Arial" panose="020B0604020202020204" pitchFamily="34" charset="0"/>
                <a:cs typeface="Arial" panose="020B0604020202020204" pitchFamily="34" charset="0"/>
              </a:rPr>
              <a:t>Influence Energy Efficiency Legislation</a:t>
            </a:r>
          </a:p>
          <a:p>
            <a:pPr marL="457200" lvl="1" indent="0">
              <a:buNone/>
            </a:pPr>
            <a:endParaRPr lang="en-US" sz="2400" dirty="0">
              <a:latin typeface="Arial" panose="020B0604020202020204" pitchFamily="34" charset="0"/>
              <a:cs typeface="Arial" panose="020B0604020202020204" pitchFamily="34" charset="0"/>
            </a:endParaRPr>
          </a:p>
          <a:p>
            <a:pPr>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marL="0" indent="0">
              <a:buFont typeface="Arial" charset="0"/>
              <a:buNone/>
            </a:pPr>
            <a:endParaRPr lang="en-US" dirty="0"/>
          </a:p>
        </p:txBody>
      </p:sp>
    </p:spTree>
    <p:extLst>
      <p:ext uri="{BB962C8B-B14F-4D97-AF65-F5344CB8AC3E}">
        <p14:creationId xmlns:p14="http://schemas.microsoft.com/office/powerpoint/2010/main" val="140903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1077218"/>
          </a:xfrm>
          <a:prstGeom prst="rect">
            <a:avLst/>
          </a:prstGeom>
          <a:noFill/>
        </p:spPr>
        <p:txBody>
          <a:bodyPr wrap="square">
            <a:spAutoFit/>
          </a:bodyPr>
          <a:lstStyle/>
          <a:p>
            <a:r>
              <a:rPr lang="en-US" sz="2400" b="1" dirty="0">
                <a:solidFill>
                  <a:srgbClr val="002064"/>
                </a:solidFill>
                <a:latin typeface="Calibri" panose="020F0502020204030204" pitchFamily="34" charset="0"/>
                <a:cs typeface="Calibri" panose="020F0502020204030204" pitchFamily="34" charset="0"/>
              </a:rPr>
              <a:t>  </a:t>
            </a:r>
            <a:r>
              <a:rPr lang="en-US" sz="3200" b="1" dirty="0">
                <a:solidFill>
                  <a:srgbClr val="002064"/>
                </a:solidFill>
                <a:latin typeface="Arial" panose="020B0604020202020204" pitchFamily="34" charset="0"/>
                <a:cs typeface="Arial" panose="020B0604020202020204" pitchFamily="34" charset="0"/>
              </a:rPr>
              <a:t>The Value Proposition</a:t>
            </a:r>
          </a:p>
          <a:p>
            <a:r>
              <a:rPr lang="en-US" sz="3200" b="1" dirty="0">
                <a:solidFill>
                  <a:srgbClr val="002064"/>
                </a:solidFill>
                <a:latin typeface="Arial" panose="020B0604020202020204" pitchFamily="34" charset="0"/>
                <a:cs typeface="Arial" panose="020B0604020202020204" pitchFamily="34" charset="0"/>
              </a:rPr>
              <a:t>  New Roles &amp; Opportunities</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838200" y="1114692"/>
            <a:ext cx="7162800" cy="152400"/>
          </a:xfrm>
          <a:prstGeom prst="rect">
            <a:avLst/>
          </a:prstGeom>
        </p:spPr>
      </p:pic>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457200" y="1874432"/>
            <a:ext cx="8305800" cy="467876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Minimize your risk to transition</a:t>
            </a:r>
          </a:p>
          <a:p>
            <a:pP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Accelerate your HP sales while transitioning your HVAC business</a:t>
            </a:r>
          </a:p>
          <a:p>
            <a:r>
              <a:rPr lang="en-US" sz="2400" dirty="0">
                <a:latin typeface="Arial" panose="020B0604020202020204" pitchFamily="34" charset="0"/>
                <a:cs typeface="Arial" panose="020B0604020202020204" pitchFamily="34" charset="0"/>
              </a:rPr>
              <a:t>Prioritized &amp; content feedback on trainings</a:t>
            </a:r>
          </a:p>
          <a:p>
            <a:r>
              <a:rPr lang="en-US" sz="2400" dirty="0">
                <a:latin typeface="Arial" panose="020B0604020202020204" pitchFamily="34" charset="0"/>
                <a:cs typeface="Arial" panose="020B0604020202020204" pitchFamily="34" charset="0"/>
              </a:rPr>
              <a:t>Better positioned to drive profit-healthy heat pump sales</a:t>
            </a:r>
          </a:p>
          <a:p>
            <a:r>
              <a:rPr lang="en-US" sz="2400" dirty="0">
                <a:latin typeface="Arial" panose="020B0604020202020204" pitchFamily="34" charset="0"/>
                <a:cs typeface="Arial" panose="020B0604020202020204" pitchFamily="34" charset="0"/>
              </a:rPr>
              <a:t>Resources developed from your feedback and requests</a:t>
            </a:r>
          </a:p>
          <a:p>
            <a:r>
              <a:rPr lang="en-US" sz="2400" dirty="0">
                <a:latin typeface="Arial" panose="020B0604020202020204" pitchFamily="34" charset="0"/>
                <a:cs typeface="Arial" panose="020B0604020202020204" pitchFamily="34" charset="0"/>
              </a:rPr>
              <a:t>Get younger generation and skilled labor applying for jobs at your company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Font typeface="Arial" charset="0"/>
              <a:buNone/>
            </a:pPr>
            <a:endParaRPr lang="en-US" dirty="0"/>
          </a:p>
        </p:txBody>
      </p:sp>
    </p:spTree>
    <p:extLst>
      <p:ext uri="{BB962C8B-B14F-4D97-AF65-F5344CB8AC3E}">
        <p14:creationId xmlns:p14="http://schemas.microsoft.com/office/powerpoint/2010/main" val="246380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584775"/>
          </a:xfrm>
          <a:prstGeom prst="rect">
            <a:avLst/>
          </a:prstGeom>
          <a:noFill/>
        </p:spPr>
        <p:txBody>
          <a:bodyPr wrap="square">
            <a:spAutoFit/>
          </a:bodyPr>
          <a:lstStyle/>
          <a:p>
            <a:r>
              <a:rPr lang="en-US" sz="3200" b="1" dirty="0">
                <a:solidFill>
                  <a:srgbClr val="002064"/>
                </a:solidFill>
                <a:latin typeface="Arial" panose="020B0604020202020204" pitchFamily="34" charset="0"/>
                <a:cs typeface="Arial" panose="020B0604020202020204" pitchFamily="34" charset="0"/>
              </a:rPr>
              <a:t>  Open Forum - Some Topics</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838200" y="1222414"/>
            <a:ext cx="7162800" cy="152400"/>
          </a:xfrm>
          <a:prstGeom prst="rect">
            <a:avLst/>
          </a:prstGeom>
        </p:spPr>
      </p:pic>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838200" y="1524000"/>
            <a:ext cx="7162800" cy="45720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What questions do you anticipate customers will ask about heat pumps that you can't answer?</a:t>
            </a:r>
          </a:p>
          <a:p>
            <a:r>
              <a:rPr lang="en-US" sz="2400" dirty="0">
                <a:latin typeface="Arial" panose="020B0604020202020204" pitchFamily="34" charset="0"/>
                <a:cs typeface="Arial" panose="020B0604020202020204" pitchFamily="34" charset="0"/>
              </a:rPr>
              <a:t>How different is a HP + furnace sale than an AC + furnace sale?</a:t>
            </a:r>
          </a:p>
          <a:p>
            <a:r>
              <a:rPr lang="en-US" sz="2400" dirty="0">
                <a:latin typeface="Arial" panose="020B0604020202020204" pitchFamily="34" charset="0"/>
                <a:cs typeface="Arial" panose="020B0604020202020204" pitchFamily="34" charset="0"/>
              </a:rPr>
              <a:t>Heat pumps in new construction vs existing homes</a:t>
            </a:r>
          </a:p>
          <a:p>
            <a:r>
              <a:rPr lang="en-US" sz="2400" dirty="0">
                <a:latin typeface="Arial" panose="020B0604020202020204" pitchFamily="34" charset="0"/>
                <a:cs typeface="Arial" panose="020B0604020202020204" pitchFamily="34" charset="0"/>
              </a:rPr>
              <a:t>Training - workforce readiness: what are the top priorities</a:t>
            </a:r>
          </a:p>
          <a:p>
            <a:r>
              <a:rPr lang="en-US" sz="2400" dirty="0">
                <a:latin typeface="Arial" panose="020B0604020202020204" pitchFamily="34" charset="0"/>
                <a:cs typeface="Arial" panose="020B0604020202020204" pitchFamily="34" charset="0"/>
              </a:rPr>
              <a:t>Technical concerns about heat pumps</a:t>
            </a:r>
          </a:p>
          <a:p>
            <a:r>
              <a:rPr lang="en-US" sz="2400" dirty="0">
                <a:latin typeface="Arial" panose="020B0604020202020204" pitchFamily="34" charset="0"/>
                <a:cs typeface="Arial" panose="020B0604020202020204" pitchFamily="34" charset="0"/>
              </a:rPr>
              <a:t>Equipment availability and choices</a:t>
            </a:r>
          </a:p>
          <a:p>
            <a:r>
              <a:rPr lang="en-US" sz="2400" dirty="0">
                <a:latin typeface="Arial" panose="020B0604020202020204" pitchFamily="34" charset="0"/>
                <a:cs typeface="Arial" panose="020B0604020202020204" pitchFamily="34" charset="0"/>
              </a:rPr>
              <a:t>What's different about load calculations?</a:t>
            </a:r>
          </a:p>
          <a:p>
            <a:endParaRPr lang="en-US" sz="2800" dirty="0">
              <a:latin typeface="Arial" panose="020B0604020202020204" pitchFamily="34" charset="0"/>
              <a:cs typeface="Arial" panose="020B0604020202020204" pitchFamily="34" charset="0"/>
            </a:endParaRPr>
          </a:p>
          <a:p>
            <a:pPr marL="0" indent="0">
              <a:buFont typeface="Arial" charset="0"/>
              <a:buNone/>
            </a:pPr>
            <a:endParaRPr lang="en-US" dirty="0"/>
          </a:p>
        </p:txBody>
      </p:sp>
    </p:spTree>
    <p:extLst>
      <p:ext uri="{BB962C8B-B14F-4D97-AF65-F5344CB8AC3E}">
        <p14:creationId xmlns:p14="http://schemas.microsoft.com/office/powerpoint/2010/main" val="246204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01FBB7-7704-4E72-8027-DA09EF7D44A1}"/>
              </a:ext>
            </a:extLst>
          </p:cNvPr>
          <p:cNvSpPr txBox="1"/>
          <p:nvPr/>
        </p:nvSpPr>
        <p:spPr>
          <a:xfrm>
            <a:off x="723900" y="652283"/>
            <a:ext cx="7696200" cy="584775"/>
          </a:xfrm>
          <a:prstGeom prst="rect">
            <a:avLst/>
          </a:prstGeom>
          <a:noFill/>
        </p:spPr>
        <p:txBody>
          <a:bodyPr wrap="square">
            <a:spAutoFit/>
          </a:bodyPr>
          <a:lstStyle/>
          <a:p>
            <a:r>
              <a:rPr lang="en-US" sz="3200" b="1" dirty="0">
                <a:solidFill>
                  <a:srgbClr val="002064"/>
                </a:solidFill>
                <a:latin typeface="Arial" panose="020B0604020202020204" pitchFamily="34" charset="0"/>
                <a:cs typeface="Arial" panose="020B0604020202020204" pitchFamily="34" charset="0"/>
              </a:rPr>
              <a:t>  Open Forum - Some Topics</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838200" y="1222414"/>
            <a:ext cx="7162800" cy="152400"/>
          </a:xfrm>
          <a:prstGeom prst="rect">
            <a:avLst/>
          </a:prstGeom>
        </p:spPr>
      </p:pic>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838200" y="1524000"/>
            <a:ext cx="7162800" cy="45720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How often to meet?</a:t>
            </a:r>
            <a:endParaRPr lang="en-US" sz="2800" dirty="0">
              <a:latin typeface="Arial" panose="020B0604020202020204" pitchFamily="34" charset="0"/>
              <a:cs typeface="Arial" panose="020B0604020202020204" pitchFamily="34" charset="0"/>
            </a:endParaRPr>
          </a:p>
          <a:p>
            <a:pPr marL="0" indent="0">
              <a:buFont typeface="Arial" charset="0"/>
              <a:buNone/>
            </a:pPr>
            <a:endParaRPr lang="en-US" dirty="0"/>
          </a:p>
        </p:txBody>
      </p:sp>
    </p:spTree>
    <p:extLst>
      <p:ext uri="{BB962C8B-B14F-4D97-AF65-F5344CB8AC3E}">
        <p14:creationId xmlns:p14="http://schemas.microsoft.com/office/powerpoint/2010/main" val="46951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D8902-C794-1746-8E22-674C5C0AD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3ED2D09B-7B27-0244-A2B5-FB38B24592B7}"/>
              </a:ext>
            </a:extLst>
          </p:cNvPr>
          <p:cNvSpPr/>
          <p:nvPr/>
        </p:nvSpPr>
        <p:spPr>
          <a:xfrm>
            <a:off x="2374405" y="609600"/>
            <a:ext cx="6096000" cy="281051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0"/>
              </a:spcBef>
              <a:spcAft>
                <a:spcPts val="0"/>
              </a:spcAft>
              <a:tabLst>
                <a:tab pos="228600" algn="l"/>
                <a:tab pos="514350" algn="l"/>
              </a:tabLst>
            </a:pPr>
            <a:r>
              <a:rPr lang="en-US" sz="2800" b="1" dirty="0"/>
              <a:t> Topics and Projects Discussed to Dat</a:t>
            </a:r>
            <a:r>
              <a:rPr lang="en-US" sz="2400" b="1" dirty="0"/>
              <a:t>e</a:t>
            </a:r>
          </a:p>
          <a:p>
            <a:pPr marL="9525" indent="-9525" fontAlgn="auto">
              <a:lnSpc>
                <a:spcPct val="120000"/>
              </a:lnSpc>
              <a:spcBef>
                <a:spcPts val="0"/>
              </a:spcBef>
              <a:spcAft>
                <a:spcPts val="0"/>
              </a:spcAft>
              <a:tabLst>
                <a:tab pos="1143000" algn="l"/>
                <a:tab pos="1366838" algn="l"/>
              </a:tabLst>
              <a:defRPr/>
            </a:pPr>
            <a:endParaRPr lang="en-US" sz="1600" b="1" dirty="0">
              <a:solidFill>
                <a:schemeClr val="bg1"/>
              </a:solidFill>
              <a:latin typeface="Arial" panose="020B0604020202020204" pitchFamily="34" charset="0"/>
              <a:cs typeface="Arial" panose="020B0604020202020204" pitchFamily="34" charset="0"/>
            </a:endParaRPr>
          </a:p>
          <a:p>
            <a:pPr marL="9525" indent="-9525" fontAlgn="auto">
              <a:lnSpc>
                <a:spcPct val="120000"/>
              </a:lnSpc>
              <a:spcBef>
                <a:spcPts val="0"/>
              </a:spcBef>
              <a:spcAft>
                <a:spcPts val="0"/>
              </a:spcAft>
              <a:tabLst>
                <a:tab pos="1143000" algn="l"/>
                <a:tab pos="1366838" algn="l"/>
              </a:tabLst>
              <a:defRPr/>
            </a:pPr>
            <a:r>
              <a:rPr lang="en-US" sz="2400" b="1" dirty="0">
                <a:solidFill>
                  <a:schemeClr val="bg1"/>
                </a:solidFill>
                <a:latin typeface="Arial" panose="020B0604020202020204" pitchFamily="34" charset="0"/>
                <a:cs typeface="Arial" panose="020B0604020202020204" pitchFamily="34" charset="0"/>
              </a:rPr>
              <a:t>| Next Steps</a:t>
            </a:r>
          </a:p>
          <a:p>
            <a:pPr marL="400050" lvl="1" indent="239713" fontAlgn="auto">
              <a:spcBef>
                <a:spcPts val="0"/>
              </a:spcBef>
              <a:spcAft>
                <a:spcPts val="0"/>
              </a:spcAft>
              <a:buFont typeface="Wingdings" panose="05000000000000000000" pitchFamily="2" charset="2"/>
              <a:buChar char="ü"/>
              <a:tabLst>
                <a:tab pos="1143000" algn="l"/>
                <a:tab pos="1366838" algn="l"/>
              </a:tabLst>
              <a:defRPr/>
            </a:pPr>
            <a:endParaRPr lang="en-US" sz="1600" dirty="0">
              <a:solidFill>
                <a:schemeClr val="bg1"/>
              </a:solidFill>
              <a:latin typeface="Arial" panose="020B0604020202020204" pitchFamily="34" charset="0"/>
              <a:cs typeface="Arial" panose="020B0604020202020204" pitchFamily="34" charset="0"/>
            </a:endParaRP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dirty="0">
                <a:solidFill>
                  <a:schemeClr val="bg1"/>
                </a:solidFill>
                <a:latin typeface="Arial" panose="020B0604020202020204" pitchFamily="34" charset="0"/>
                <a:cs typeface="Arial" panose="020B0604020202020204" pitchFamily="34" charset="0"/>
              </a:rPr>
              <a:t>Feedback on BEL-CO utility territory universal rebate form</a:t>
            </a: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dirty="0">
                <a:solidFill>
                  <a:schemeClr val="bg1"/>
                </a:solidFill>
                <a:latin typeface="Arial" panose="020B0604020202020204" pitchFamily="34" charset="0"/>
                <a:cs typeface="Arial" panose="020B0604020202020204" pitchFamily="34" charset="0"/>
              </a:rPr>
              <a:t>“Trends” sales </a:t>
            </a:r>
            <a:r>
              <a:rPr lang="en-US" sz="1600" i="1" dirty="0">
                <a:solidFill>
                  <a:schemeClr val="bg1"/>
                </a:solidFill>
                <a:latin typeface="Arial" panose="020B0604020202020204" pitchFamily="34" charset="0"/>
                <a:cs typeface="Arial" panose="020B0604020202020204" pitchFamily="34" charset="0"/>
              </a:rPr>
              <a:t>tools for consumer and sales teams</a:t>
            </a: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dirty="0">
                <a:latin typeface="Arial" panose="020B0604020202020204" pitchFamily="34" charset="0"/>
                <a:cs typeface="Arial" panose="020B0604020202020204" pitchFamily="34" charset="0"/>
              </a:rPr>
              <a:t>Skilled labor applying for jobs at your company</a:t>
            </a:r>
            <a:r>
              <a:rPr lang="en-US" sz="1600" b="1" dirty="0">
                <a:solidFill>
                  <a:schemeClr val="bg1"/>
                </a:solidFill>
                <a:latin typeface="Arial" panose="020B0604020202020204" pitchFamily="34" charset="0"/>
                <a:cs typeface="Arial" panose="020B0604020202020204" pitchFamily="34" charset="0"/>
              </a:rPr>
              <a:t>  </a:t>
            </a:r>
          </a:p>
          <a:p>
            <a:pPr marL="742950" lvl="1" indent="-285750" fontAlgn="auto">
              <a:lnSpc>
                <a:spcPct val="120000"/>
              </a:lnSpc>
              <a:spcBef>
                <a:spcPts val="0"/>
              </a:spcBef>
              <a:spcAft>
                <a:spcPts val="0"/>
              </a:spcAft>
              <a:buFont typeface="Wingdings" pitchFamily="2" charset="2"/>
              <a:buChar char="ü"/>
              <a:tabLst>
                <a:tab pos="1143000" algn="l"/>
                <a:tab pos="1366838" algn="l"/>
              </a:tabLst>
              <a:defRPr/>
            </a:pPr>
            <a:r>
              <a:rPr lang="en-US" sz="1600" dirty="0">
                <a:solidFill>
                  <a:schemeClr val="bg1"/>
                </a:solidFill>
                <a:latin typeface="Arial" panose="020B0604020202020204" pitchFamily="34" charset="0"/>
                <a:cs typeface="Arial" panose="020B0604020202020204" pitchFamily="34" charset="0"/>
              </a:rPr>
              <a:t>Have a voice at the table to influence HP utility rebates </a:t>
            </a:r>
          </a:p>
          <a:p>
            <a:pPr marL="742950" lvl="1" indent="-285750" fontAlgn="auto">
              <a:lnSpc>
                <a:spcPct val="120000"/>
              </a:lnSpc>
              <a:spcBef>
                <a:spcPts val="0"/>
              </a:spcBef>
              <a:spcAft>
                <a:spcPts val="0"/>
              </a:spcAft>
              <a:buFont typeface="Wingdings" pitchFamily="2" charset="2"/>
              <a:buChar char="ü"/>
              <a:tabLst>
                <a:tab pos="1143000" algn="l"/>
                <a:tab pos="1366838" algn="l"/>
              </a:tabLst>
              <a:defRPr/>
            </a:pPr>
            <a:r>
              <a:rPr lang="en-US" sz="1600" dirty="0">
                <a:solidFill>
                  <a:schemeClr val="bg1"/>
                </a:solidFill>
                <a:latin typeface="Arial" panose="020B0604020202020204" pitchFamily="34" charset="0"/>
                <a:cs typeface="Arial" panose="020B0604020202020204" pitchFamily="34" charset="0"/>
              </a:rPr>
              <a:t>Collaborate on HP market development &amp; partnerships</a:t>
            </a:r>
          </a:p>
        </p:txBody>
      </p:sp>
      <p:sp>
        <p:nvSpPr>
          <p:cNvPr id="10" name="Rectangle 9">
            <a:extLst>
              <a:ext uri="{FF2B5EF4-FFF2-40B4-BE49-F238E27FC236}">
                <a16:creationId xmlns:a16="http://schemas.microsoft.com/office/drawing/2014/main" id="{1B98E19E-11DA-6746-B5AD-32B2744EDEAC}"/>
              </a:ext>
            </a:extLst>
          </p:cNvPr>
          <p:cNvSpPr/>
          <p:nvPr/>
        </p:nvSpPr>
        <p:spPr>
          <a:xfrm>
            <a:off x="-2" y="0"/>
            <a:ext cx="17526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pic>
        <p:nvPicPr>
          <p:cNvPr id="11" name="Picture 10">
            <a:extLst>
              <a:ext uri="{FF2B5EF4-FFF2-40B4-BE49-F238E27FC236}">
                <a16:creationId xmlns:a16="http://schemas.microsoft.com/office/drawing/2014/main" id="{4F187A30-C16C-1846-96F4-8ACD400F8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2" y="609600"/>
            <a:ext cx="1737248" cy="651468"/>
          </a:xfrm>
          <a:prstGeom prst="rect">
            <a:avLst/>
          </a:prstGeom>
        </p:spPr>
      </p:pic>
      <p:pic>
        <p:nvPicPr>
          <p:cNvPr id="12" name="Picture 11">
            <a:extLst>
              <a:ext uri="{FF2B5EF4-FFF2-40B4-BE49-F238E27FC236}">
                <a16:creationId xmlns:a16="http://schemas.microsoft.com/office/drawing/2014/main" id="{CAAD7899-7C0F-E34F-9895-17154BD7D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pic>
        <p:nvPicPr>
          <p:cNvPr id="13" name="Picture 12">
            <a:extLst>
              <a:ext uri="{FF2B5EF4-FFF2-40B4-BE49-F238E27FC236}">
                <a16:creationId xmlns:a16="http://schemas.microsoft.com/office/drawing/2014/main" id="{2C2C883D-C125-2048-8C52-DC03E7931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121920"/>
          </a:xfrm>
          <a:prstGeom prst="rect">
            <a:avLst/>
          </a:prstGeom>
        </p:spPr>
      </p:pic>
    </p:spTree>
    <p:extLst>
      <p:ext uri="{BB962C8B-B14F-4D97-AF65-F5344CB8AC3E}">
        <p14:creationId xmlns:p14="http://schemas.microsoft.com/office/powerpoint/2010/main" val="181159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54224</TotalTime>
  <Words>682</Words>
  <Application>Microsoft Office PowerPoint</Application>
  <PresentationFormat>On-screen Show (4:3)</PresentationFormat>
  <Paragraphs>106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SolarCity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Dept.</dc:creator>
  <cp:lastModifiedBy>patricia rothwell</cp:lastModifiedBy>
  <cp:revision>2055</cp:revision>
  <cp:lastPrinted>2021-07-07T19:01:31Z</cp:lastPrinted>
  <dcterms:created xsi:type="dcterms:W3CDTF">2013-04-09T12:43:39Z</dcterms:created>
  <dcterms:modified xsi:type="dcterms:W3CDTF">2021-10-14T20:35:12Z</dcterms:modified>
</cp:coreProperties>
</file>