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83" r:id="rId2"/>
    <p:sldId id="286" r:id="rId3"/>
    <p:sldId id="284" r:id="rId4"/>
    <p:sldId id="285" r:id="rId5"/>
    <p:sldId id="298" r:id="rId6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10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vi Malhotra" initials="R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4"/>
    <a:srgbClr val="C4DE08"/>
    <a:srgbClr val="2F6CA8"/>
    <a:srgbClr val="A5A7AA"/>
    <a:srgbClr val="202F83"/>
    <a:srgbClr val="000000"/>
    <a:srgbClr val="112948"/>
    <a:srgbClr val="FF7979"/>
    <a:srgbClr val="833F24"/>
    <a:srgbClr val="C43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91" autoAdjust="0"/>
    <p:restoredTop sz="86476" autoAdjust="0"/>
  </p:normalViewPr>
  <p:slideViewPr>
    <p:cSldViewPr>
      <p:cViewPr varScale="1">
        <p:scale>
          <a:sx n="47" d="100"/>
          <a:sy n="47" d="100"/>
        </p:scale>
        <p:origin x="54" y="774"/>
      </p:cViewPr>
      <p:guideLst>
        <p:guide orient="horz" pos="768"/>
        <p:guide pos="100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06" y="-77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7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73469B1E-A1AE-4EFE-AADE-CE12F916FCC0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7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E2CE74D3-6DB6-49FA-A08C-C0D8E1A356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115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7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780ADA56-2DF3-2444-A41A-8C6E09A9F067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18" tIns="45708" rIns="91418" bIns="4570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7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3A6FADD4-D090-E04B-AC48-8604D5F544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6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0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1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57B6-3134-423F-B5C0-159475AA3DC7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395D142-CBD4-4121-A1E7-B26E08412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B48FF-B3C4-4CAE-A3AF-1FB15A77502F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968837E-3D45-4901-831F-24445E0BB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8789E-C75F-4F49-8D20-BB0CA13D85F3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7ACF894-A086-421D-A312-CFE5D4A3F6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5211765"/>
          </a:xfrm>
        </p:spPr>
        <p:txBody>
          <a:bodyPr/>
          <a:lstStyle>
            <a:lvl1pPr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54864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81A41-4571-2E40-B919-170716D29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878"/>
            <a:ext cx="9144000" cy="80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6AB0-897A-4D56-804E-938CDDA54914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0D1147D-CE1A-4C30-9653-7B91DF894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2469-1281-486B-969B-BE64544A2C47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8963F07-4CE0-4280-A33B-D2DCFC8F5D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 userDrawn="1"/>
        </p:nvGrpSpPr>
        <p:grpSpPr bwMode="auto">
          <a:xfrm>
            <a:off x="0" y="5029200"/>
            <a:ext cx="9144000" cy="1831975"/>
            <a:chOff x="0" y="3168"/>
            <a:chExt cx="5760" cy="1154"/>
          </a:xfrm>
        </p:grpSpPr>
        <p:pic>
          <p:nvPicPr>
            <p:cNvPr id="9" name="Picture 4" descr="Edgy Mountain Footer Large Format"/>
            <p:cNvPicPr>
              <a:picLocks noChangeAspect="1" noChangeArrowheads="1"/>
            </p:cNvPicPr>
            <p:nvPr/>
          </p:nvPicPr>
          <p:blipFill>
            <a:blip r:embed="rId2"/>
            <a:srcRect l="1534" t="-780" r="6476" b="67085"/>
            <a:stretch>
              <a:fillRect/>
            </a:stretch>
          </p:blipFill>
          <p:spPr bwMode="auto">
            <a:xfrm>
              <a:off x="0" y="3168"/>
              <a:ext cx="5760" cy="1152"/>
            </a:xfrm>
            <a:prstGeom prst="rect">
              <a:avLst/>
            </a:prstGeom>
            <a:noFill/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384" y="4070"/>
              <a:ext cx="17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Century Gothic" charset="0"/>
                </a:rPr>
                <a:t>doing more with less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3798-7D2D-4BCE-960C-09E4DCE5AFC5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EFBE346-6DF3-4BEB-8878-6CACD9AA3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B572-9124-4138-82DC-330289A86313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14111A8-2620-4B28-8119-BB7E783D8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66AAD7-E987-F945-AE67-C91D604E1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509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6EA5B-3BA3-4F22-AB0C-651FACE9E33D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F1636B25-7E7C-4E48-ADA2-7BF5AA4DB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65440-90FD-4F97-A9E1-9E1E864F2308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F0679D3-AEE2-41EF-8EDD-B4A9BABB11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809D25-719F-4C85-8F2D-4ACBF639CC88}" type="datetimeFigureOut">
              <a:rPr lang="en-US"/>
              <a:pPr>
                <a:defRPr/>
              </a:pPr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172201"/>
            <a:ext cx="838200" cy="5492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078A1CE6-84D5-4656-9A6A-A9D5EB290B8C}" type="slidenum">
              <a:rPr lang="en-US"/>
              <a:pPr>
                <a:defRPr/>
              </a:pPr>
              <a:t>‹#›</a:t>
            </a:fld>
            <a:br>
              <a:rPr lang="en-US" dirty="0"/>
            </a:br>
            <a:r>
              <a:rPr lang="en-US" sz="900" dirty="0"/>
              <a:t>EEBCO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443DB9-81B8-CF4F-B949-B192BB649431}"/>
              </a:ext>
            </a:extLst>
          </p:cNvPr>
          <p:cNvSpPr txBox="1"/>
          <p:nvPr/>
        </p:nvSpPr>
        <p:spPr>
          <a:xfrm>
            <a:off x="977573" y="1080279"/>
            <a:ext cx="7709228" cy="305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  <a:tab pos="514350" algn="l"/>
              </a:tabLst>
            </a:pPr>
            <a:endParaRPr lang="en-US" sz="2400" b="1" dirty="0">
              <a:solidFill>
                <a:srgbClr val="0020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  <a:tab pos="514350" algn="l"/>
              </a:tabLst>
            </a:pPr>
            <a:r>
              <a:rPr lang="en-US" sz="2400" b="1" dirty="0">
                <a:solidFill>
                  <a:srgbClr val="0020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Strong </a:t>
            </a:r>
            <a:r>
              <a:rPr lang="en-US" sz="2400" b="1" dirty="0">
                <a:solidFill>
                  <a:srgbClr val="00206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2400" b="1" dirty="0">
                <a:solidFill>
                  <a:srgbClr val="0020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onsensus on the 1</a:t>
            </a:r>
            <a:r>
              <a:rPr lang="en-US" sz="2400" b="1" baseline="30000" dirty="0">
                <a:solidFill>
                  <a:srgbClr val="0020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2400" b="1" dirty="0">
                <a:solidFill>
                  <a:srgbClr val="0020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Top </a:t>
            </a:r>
            <a:r>
              <a:rPr lang="en-US" sz="2400" b="1" dirty="0">
                <a:solidFill>
                  <a:srgbClr val="00206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sz="2400" b="1" dirty="0">
                <a:solidFill>
                  <a:srgbClr val="0020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riorities</a:t>
            </a:r>
            <a:endParaRPr lang="en-US" sz="2400" b="1" dirty="0">
              <a:solidFill>
                <a:srgbClr val="002064"/>
              </a:solidFill>
              <a:latin typeface="+mn-lt"/>
              <a:ea typeface="Calibri" panose="020F0502020204030204" pitchFamily="34" charset="0"/>
              <a:cs typeface="Noto Sans Symbols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  <a:tab pos="514350" algn="l"/>
              </a:tabLst>
            </a:pPr>
            <a:endParaRPr lang="en-US" sz="2400" b="1" dirty="0">
              <a:solidFill>
                <a:srgbClr val="002064"/>
              </a:solidFill>
              <a:latin typeface="+mn-lt"/>
              <a:ea typeface="Calibri" panose="020F0502020204030204" pitchFamily="34" charset="0"/>
              <a:cs typeface="Noto Sans Symbols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  <a:tab pos="514350" algn="l"/>
              </a:tabLst>
            </a:pPr>
            <a:r>
              <a:rPr lang="en-US" sz="2400" b="1" dirty="0">
                <a:solidFill>
                  <a:srgbClr val="002064"/>
                </a:solidFill>
                <a:latin typeface="+mn-lt"/>
                <a:ea typeface="Calibri" panose="020F0502020204030204" pitchFamily="34" charset="0"/>
                <a:cs typeface="Noto Sans Symbols"/>
              </a:rPr>
              <a:t>Top 2 Barriers 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28600" algn="l"/>
                <a:tab pos="514350" algn="l"/>
              </a:tabLst>
            </a:pPr>
            <a:r>
              <a:rPr lang="en-US" sz="2400" b="1" dirty="0">
                <a:solidFill>
                  <a:srgbClr val="002064"/>
                </a:solidFill>
                <a:effectLst/>
                <a:latin typeface="+mn-lt"/>
                <a:ea typeface="Calibri" panose="020F0502020204030204" pitchFamily="34" charset="0"/>
                <a:cs typeface="Noto Sans Symbols"/>
              </a:rPr>
              <a:t>Buy-in of Contractor Company, Owner, and Management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28600" algn="l"/>
                <a:tab pos="514350" algn="l"/>
              </a:tabLst>
            </a:pPr>
            <a:r>
              <a:rPr lang="en-US" sz="2400" b="1" dirty="0">
                <a:solidFill>
                  <a:srgbClr val="002064"/>
                </a:solidFill>
                <a:effectLst/>
                <a:latin typeface="+mn-lt"/>
                <a:ea typeface="Calibri" panose="020F0502020204030204" pitchFamily="34" charset="0"/>
                <a:cs typeface="Noto Sans Symbols"/>
              </a:rPr>
              <a:t>Consumer Awareness</a:t>
            </a:r>
            <a:endParaRPr lang="en-US" sz="2400" b="1" dirty="0">
              <a:solidFill>
                <a:srgbClr val="002064"/>
              </a:solidFill>
              <a:effectLst/>
              <a:latin typeface="+mn-lt"/>
              <a:ea typeface="Noto Sans Symbols"/>
              <a:cs typeface="Noto Sans Symbols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1FBB7-7704-4E72-8027-DA09EF7D44A1}"/>
              </a:ext>
            </a:extLst>
          </p:cNvPr>
          <p:cNvSpPr txBox="1"/>
          <p:nvPr/>
        </p:nvSpPr>
        <p:spPr>
          <a:xfrm>
            <a:off x="685800" y="381000"/>
            <a:ext cx="769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10 identified &amp; ranked barriers to HP acceleration </a:t>
            </a:r>
            <a:r>
              <a:rPr lang="en-US" sz="2400" b="1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</a:t>
            </a:r>
            <a:endParaRPr lang="en-US" sz="2400" b="1" dirty="0">
              <a:solidFill>
                <a:srgbClr val="0020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CFF05-FD08-422C-8246-39F1A198B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72" y="885272"/>
            <a:ext cx="7162800" cy="15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F05C4-175B-4BBA-B9F9-C23CB0D8F4D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39256" y="4424752"/>
            <a:ext cx="26670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708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443DB9-81B8-CF4F-B949-B192BB649431}"/>
              </a:ext>
            </a:extLst>
          </p:cNvPr>
          <p:cNvSpPr txBox="1"/>
          <p:nvPr/>
        </p:nvSpPr>
        <p:spPr>
          <a:xfrm>
            <a:off x="1295399" y="1080279"/>
            <a:ext cx="6705601" cy="4507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Buy-in of Contractor Company, Owner, </a:t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Management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 Awareness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Pricing Gap [field-driven]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Rebate Levels [utility-driven]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Install [QI] Training [cold-climate HPs]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 Generation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Sales, Job Estimating, and Systems Design Equipment Availability [to contractors]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Installer QI Requirements for Certification Statewide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1FBB7-7704-4E72-8027-DA09EF7D44A1}"/>
              </a:ext>
            </a:extLst>
          </p:cNvPr>
          <p:cNvSpPr txBox="1"/>
          <p:nvPr/>
        </p:nvSpPr>
        <p:spPr>
          <a:xfrm>
            <a:off x="990600" y="381000"/>
            <a:ext cx="731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10 identified and ranked barriers to HP acceleration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CFF05-FD08-422C-8246-39F1A198B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72" y="885272"/>
            <a:ext cx="71628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9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927A69-C63A-2E42-87E2-D2D2A8406AC9}"/>
              </a:ext>
            </a:extLst>
          </p:cNvPr>
          <p:cNvSpPr txBox="1"/>
          <p:nvPr/>
        </p:nvSpPr>
        <p:spPr>
          <a:xfrm>
            <a:off x="1371600" y="1017159"/>
            <a:ext cx="7086600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0664" lvl="1" indent="-283464">
              <a:lnSpc>
                <a:spcPct val="150000"/>
              </a:lnSpc>
            </a:pPr>
            <a:r>
              <a:rPr lang="en-US" sz="2000" b="1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Chain Additions</a:t>
            </a:r>
          </a:p>
          <a:p>
            <a:pPr marL="740664" lvl="1" indent="-2834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Low-interest Financing [for Consumers] </a:t>
            </a:r>
          </a:p>
          <a:p>
            <a:pPr marL="740664" lvl="1" indent="-2834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Labor Available for Contractors</a:t>
            </a:r>
          </a:p>
          <a:p>
            <a:pPr marL="740664" lvl="1" indent="-283464">
              <a:lnSpc>
                <a:spcPct val="150000"/>
              </a:lnSpc>
            </a:pPr>
            <a:r>
              <a:rPr lang="en-US" sz="2000" b="1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Cooperative Utilities and Contractor Additions</a:t>
            </a:r>
          </a:p>
          <a:p>
            <a:pPr marL="740664" lvl="1" indent="-2834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Supply/Electric Panel Upgrade Costs </a:t>
            </a:r>
          </a:p>
          <a:p>
            <a:pPr marL="740664" lvl="1" indent="-2834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Transformer Upgrade Costs</a:t>
            </a:r>
          </a:p>
          <a:p>
            <a:pPr marL="740664" lvl="1" indent="-2834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 Tariffs or Another Solution[s]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AD7FF-F1FD-4E26-AB58-3EC755FEE5A4}"/>
              </a:ext>
            </a:extLst>
          </p:cNvPr>
          <p:cNvSpPr txBox="1"/>
          <p:nvPr/>
        </p:nvSpPr>
        <p:spPr>
          <a:xfrm>
            <a:off x="990600" y="381000"/>
            <a:ext cx="716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top barriers identified to HP acceleration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49101E-BF65-4019-BDF3-7F378C788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53712"/>
            <a:ext cx="71628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C91001-BB0E-2E46-99A5-5EA7FB781A4D}"/>
              </a:ext>
            </a:extLst>
          </p:cNvPr>
          <p:cNvSpPr txBox="1"/>
          <p:nvPr/>
        </p:nvSpPr>
        <p:spPr>
          <a:xfrm>
            <a:off x="1333500" y="3810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400" dirty="0">
              <a:solidFill>
                <a:srgbClr val="0020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7BA7E-2693-4576-8028-9CC20EFE1BF0}"/>
              </a:ext>
            </a:extLst>
          </p:cNvPr>
          <p:cNvSpPr txBox="1"/>
          <p:nvPr/>
        </p:nvSpPr>
        <p:spPr>
          <a:xfrm>
            <a:off x="762000" y="2416679"/>
            <a:ext cx="4495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Mobilizing the HVAC/HP Supply Chain in Colorado Through Distributors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48ABB-1446-44A0-AAB4-9F012BC9E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44632"/>
            <a:ext cx="7162800" cy="15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69E1A-D0E0-49CA-A163-BC9AC40260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t="12890" r="1839" b="7533"/>
          <a:stretch/>
        </p:blipFill>
        <p:spPr>
          <a:xfrm>
            <a:off x="5791200" y="1981200"/>
            <a:ext cx="2856146" cy="3853836"/>
          </a:xfrm>
          <a:prstGeom prst="rect">
            <a:avLst/>
          </a:prstGeom>
          <a:effectLst>
            <a:outerShdw sx="1000" sy="1000" algn="ctr" rotWithShape="0">
              <a:prstClr val="black"/>
            </a:outerShdw>
            <a:softEdge rad="508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A89808-21D7-4034-8A91-78E8206B7CFA}"/>
              </a:ext>
            </a:extLst>
          </p:cNvPr>
          <p:cNvSpPr txBox="1"/>
          <p:nvPr/>
        </p:nvSpPr>
        <p:spPr>
          <a:xfrm>
            <a:off x="914400" y="492130"/>
            <a:ext cx="7391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Distributors Influence Contractor Success </a:t>
            </a:r>
          </a:p>
          <a:p>
            <a:pPr algn="ctr"/>
            <a:r>
              <a:rPr lang="en-US" sz="2800" b="1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in the Supply Chain </a:t>
            </a:r>
          </a:p>
        </p:txBody>
      </p:sp>
    </p:spTree>
    <p:extLst>
      <p:ext uri="{BB962C8B-B14F-4D97-AF65-F5344CB8AC3E}">
        <p14:creationId xmlns:p14="http://schemas.microsoft.com/office/powerpoint/2010/main" val="147655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56557B-805B-FD4A-8EAD-8A3B96B7E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55" y="1447800"/>
            <a:ext cx="3652345" cy="529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055D16-0052-41A4-87C2-06C114F37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85" y="1295400"/>
            <a:ext cx="7162800" cy="15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94A1A9-EAEB-4A85-8B5D-D7F702C3DA25}"/>
              </a:ext>
            </a:extLst>
          </p:cNvPr>
          <p:cNvSpPr txBox="1"/>
          <p:nvPr/>
        </p:nvSpPr>
        <p:spPr>
          <a:xfrm>
            <a:off x="839430" y="2974538"/>
            <a:ext cx="396117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0" u="none" strike="noStrike" baseline="0" dirty="0">
                <a:solidFill>
                  <a:srgbClr val="002064"/>
                </a:solidFill>
                <a:latin typeface="+mn-lt"/>
              </a:rPr>
              <a:t>Align </a:t>
            </a:r>
            <a:r>
              <a:rPr lang="en-US" sz="2600" dirty="0">
                <a:solidFill>
                  <a:srgbClr val="002064"/>
                </a:solidFill>
                <a:latin typeface="+mn-lt"/>
              </a:rPr>
              <a:t>HP Supply Chain </a:t>
            </a:r>
            <a:br>
              <a:rPr lang="en-US" sz="2600" dirty="0">
                <a:solidFill>
                  <a:srgbClr val="002064"/>
                </a:solidFill>
                <a:latin typeface="+mn-lt"/>
              </a:rPr>
            </a:br>
            <a:r>
              <a:rPr lang="en-US" sz="2600" dirty="0">
                <a:solidFill>
                  <a:srgbClr val="002064"/>
                </a:solidFill>
                <a:latin typeface="+mn-lt"/>
              </a:rPr>
              <a:t>and Industry S</a:t>
            </a:r>
            <a:r>
              <a:rPr lang="en-US" sz="2600" i="0" u="none" strike="noStrike" baseline="0" dirty="0">
                <a:solidFill>
                  <a:srgbClr val="002064"/>
                </a:solidFill>
                <a:latin typeface="+mn-lt"/>
              </a:rPr>
              <a:t>takeholders</a:t>
            </a:r>
            <a:br>
              <a:rPr lang="en-US" sz="2600" dirty="0">
                <a:solidFill>
                  <a:srgbClr val="002064"/>
                </a:solidFill>
                <a:latin typeface="+mn-lt"/>
              </a:rPr>
            </a:br>
            <a:r>
              <a:rPr lang="en-US" sz="2600" dirty="0">
                <a:solidFill>
                  <a:srgbClr val="002064"/>
                </a:solidFill>
                <a:latin typeface="+mn-lt"/>
              </a:rPr>
              <a:t>to Achieve 2030 Milestones</a:t>
            </a:r>
            <a:endParaRPr lang="en-US" sz="2600" dirty="0">
              <a:solidFill>
                <a:srgbClr val="002064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35086-F8BB-4772-BC4F-160E4E41340D}"/>
              </a:ext>
            </a:extLst>
          </p:cNvPr>
          <p:cNvSpPr txBox="1"/>
          <p:nvPr/>
        </p:nvSpPr>
        <p:spPr>
          <a:xfrm>
            <a:off x="5257800" y="2712362"/>
            <a:ext cx="2245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HP Supply Chain  |</a:t>
            </a:r>
          </a:p>
          <a:p>
            <a:r>
              <a:rPr lang="en-US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Construction Industry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95B146-5909-42E6-961D-1D2D386793AE}"/>
              </a:ext>
            </a:extLst>
          </p:cNvPr>
          <p:cNvSpPr txBox="1"/>
          <p:nvPr/>
        </p:nvSpPr>
        <p:spPr>
          <a:xfrm>
            <a:off x="990600" y="364152"/>
            <a:ext cx="716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to Action to Meet 2030 </a:t>
            </a:r>
          </a:p>
          <a:p>
            <a:pPr algn="ctr"/>
            <a:r>
              <a:rPr lang="en-US" sz="2800" b="1" dirty="0">
                <a:solidFill>
                  <a:srgbClr val="0020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Electrification and Decarbonization Goals!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1739B-C704-4F4C-9EE6-2980B9CCA290}"/>
              </a:ext>
            </a:extLst>
          </p:cNvPr>
          <p:cNvSpPr txBox="1"/>
          <p:nvPr/>
        </p:nvSpPr>
        <p:spPr>
          <a:xfrm>
            <a:off x="5192089" y="4728031"/>
            <a:ext cx="24936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CEO | Cities | State</a:t>
            </a:r>
          </a:p>
          <a:p>
            <a:r>
              <a:rPr lang="en-US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| Non-profits |Industry Stakeholders</a:t>
            </a:r>
          </a:p>
        </p:txBody>
      </p:sp>
    </p:spTree>
    <p:extLst>
      <p:ext uri="{BB962C8B-B14F-4D97-AF65-F5344CB8AC3E}">
        <p14:creationId xmlns:p14="http://schemas.microsoft.com/office/powerpoint/2010/main" val="371636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52544</TotalTime>
  <Words>202</Words>
  <Application>Microsoft Office PowerPoint</Application>
  <PresentationFormat>On-screen Show (4:3)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SolarCity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Dept.</dc:creator>
  <cp:lastModifiedBy>patricia rothwell</cp:lastModifiedBy>
  <cp:revision>1838</cp:revision>
  <cp:lastPrinted>2021-05-12T02:25:05Z</cp:lastPrinted>
  <dcterms:created xsi:type="dcterms:W3CDTF">2013-04-09T12:43:39Z</dcterms:created>
  <dcterms:modified xsi:type="dcterms:W3CDTF">2021-10-14T17:29:20Z</dcterms:modified>
</cp:coreProperties>
</file>