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84" r:id="rId3"/>
    <p:sldId id="286" r:id="rId4"/>
    <p:sldId id="267" r:id="rId5"/>
    <p:sldId id="273" r:id="rId6"/>
    <p:sldId id="260" r:id="rId7"/>
    <p:sldId id="257" r:id="rId8"/>
    <p:sldId id="261" r:id="rId9"/>
    <p:sldId id="258" r:id="rId10"/>
    <p:sldId id="282" r:id="rId11"/>
    <p:sldId id="263" r:id="rId12"/>
    <p:sldId id="259" r:id="rId13"/>
    <p:sldId id="280" r:id="rId14"/>
    <p:sldId id="268" r:id="rId15"/>
    <p:sldId id="269" r:id="rId16"/>
    <p:sldId id="283" r:id="rId17"/>
    <p:sldId id="276" r:id="rId18"/>
    <p:sldId id="278" r:id="rId19"/>
    <p:sldId id="279" r:id="rId20"/>
    <p:sldId id="285" r:id="rId21"/>
    <p:sldId id="287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9325816895025"/>
          <c:y val="3.0158159302651144E-2"/>
          <c:w val="0.86907418288470206"/>
          <c:h val="0.89921039447475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991230608783367E-2"/>
                      <c:h val="4.29591327108175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6D0-4DC5-9F11-1576243665E8}"/>
                </c:ext>
              </c:extLst>
            </c:dLbl>
            <c:dLbl>
              <c:idx val="14"/>
              <c:layout>
                <c:manualLayout>
                  <c:x val="8.7420722483398331E-3"/>
                  <c:y val="1.239798992463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C-4379-9178-4C82D1BCC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170100</c:v>
                </c:pt>
                <c:pt idx="1">
                  <c:v>163100</c:v>
                </c:pt>
                <c:pt idx="2">
                  <c:v>130500</c:v>
                </c:pt>
                <c:pt idx="3">
                  <c:v>114200</c:v>
                </c:pt>
                <c:pt idx="4">
                  <c:v>112200</c:v>
                </c:pt>
                <c:pt idx="5">
                  <c:v>115500</c:v>
                </c:pt>
                <c:pt idx="6">
                  <c:v>127900</c:v>
                </c:pt>
                <c:pt idx="7">
                  <c:v>143600</c:v>
                </c:pt>
                <c:pt idx="8">
                  <c:v>148300</c:v>
                </c:pt>
                <c:pt idx="9">
                  <c:v>155900</c:v>
                </c:pt>
                <c:pt idx="10">
                  <c:v>163800</c:v>
                </c:pt>
                <c:pt idx="11">
                  <c:v>173600</c:v>
                </c:pt>
                <c:pt idx="12">
                  <c:v>179800</c:v>
                </c:pt>
                <c:pt idx="13">
                  <c:v>172100</c:v>
                </c:pt>
                <c:pt idx="14">
                  <c:v>170300</c:v>
                </c:pt>
                <c:pt idx="15">
                  <c:v>185200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5-4DBC-82D3-9A4D5F9DCA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1-EE95-4DBC-82D3-9A4D5F9DCA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02-EE95-4DBC-82D3-9A4D5F9DC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205423"/>
        <c:axId val="1289031151"/>
      </c:barChart>
      <c:catAx>
        <c:axId val="129220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031151"/>
        <c:crosses val="autoZero"/>
        <c:auto val="1"/>
        <c:lblAlgn val="ctr"/>
        <c:lblOffset val="100"/>
        <c:noMultiLvlLbl val="0"/>
      </c:catAx>
      <c:valAx>
        <c:axId val="1289031151"/>
        <c:scaling>
          <c:orientation val="minMax"/>
          <c:min val="1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20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5620188513432E-2"/>
          <c:y val="4.2556149227283083E-2"/>
          <c:w val="0.89421888613160083"/>
          <c:h val="0.89921039447475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364230150754525E-2"/>
                  <c:y val="-4.54587712467125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042541991673431E-2"/>
                      <c:h val="9.8122182874061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4D5-4C08-832C-42580EA5004B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2" formatCode="0.0">
                  <c:v>19.48</c:v>
                </c:pt>
                <c:pt idx="3" formatCode="0.0">
                  <c:v>24.4</c:v>
                </c:pt>
                <c:pt idx="4" formatCode="0.0">
                  <c:v>19.149999999999999</c:v>
                </c:pt>
                <c:pt idx="5" formatCode="0.0">
                  <c:v>20.59</c:v>
                </c:pt>
                <c:pt idx="6" formatCode="0.0">
                  <c:v>23.93</c:v>
                </c:pt>
                <c:pt idx="7" formatCode="0.0">
                  <c:v>12.75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5-4C08-832C-42580EA500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D4D5-4C08-832C-42580EA500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D4D5-4C08-832C-42580EA50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373632"/>
        <c:axId val="740116096"/>
      </c:barChart>
      <c:catAx>
        <c:axId val="4953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0116096"/>
        <c:crosses val="autoZero"/>
        <c:auto val="1"/>
        <c:lblAlgn val="ctr"/>
        <c:lblOffset val="100"/>
        <c:noMultiLvlLbl val="0"/>
      </c:catAx>
      <c:valAx>
        <c:axId val="74011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2">
                  <c:v>9.69</c:v>
                </c:pt>
                <c:pt idx="3">
                  <c:v>11.77</c:v>
                </c:pt>
                <c:pt idx="4">
                  <c:v>10.83</c:v>
                </c:pt>
                <c:pt idx="5">
                  <c:v>12.17</c:v>
                </c:pt>
                <c:pt idx="6">
                  <c:v>15.03</c:v>
                </c:pt>
                <c:pt idx="7">
                  <c:v>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7-4D31-909D-5A538D7371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7C17-4D31-909D-5A538D7371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7C17-4D31-909D-5A538D737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004879"/>
        <c:axId val="1300442671"/>
      </c:barChart>
      <c:catAx>
        <c:axId val="129900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442671"/>
        <c:crosses val="autoZero"/>
        <c:auto val="1"/>
        <c:lblAlgn val="ctr"/>
        <c:lblOffset val="100"/>
        <c:noMultiLvlLbl val="0"/>
      </c:catAx>
      <c:valAx>
        <c:axId val="130044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00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2">
                  <c:v>5.76</c:v>
                </c:pt>
                <c:pt idx="3">
                  <c:v>8.15</c:v>
                </c:pt>
                <c:pt idx="4">
                  <c:v>5.17</c:v>
                </c:pt>
                <c:pt idx="5">
                  <c:v>5.55</c:v>
                </c:pt>
                <c:pt idx="6">
                  <c:v>5.55</c:v>
                </c:pt>
                <c:pt idx="7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1-462F-AA71-C4EBA942E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5911-462F-AA71-C4EBA942EE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5911-462F-AA71-C4EBA942E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429120"/>
        <c:axId val="693016720"/>
      </c:barChart>
      <c:catAx>
        <c:axId val="6844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016720"/>
        <c:crosses val="autoZero"/>
        <c:auto val="1"/>
        <c:lblAlgn val="ctr"/>
        <c:lblOffset val="100"/>
        <c:noMultiLvlLbl val="0"/>
      </c:catAx>
      <c:valAx>
        <c:axId val="69301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42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2">
                  <c:v>2.89</c:v>
                </c:pt>
                <c:pt idx="3">
                  <c:v>4.5199999999999996</c:v>
                </c:pt>
                <c:pt idx="4">
                  <c:v>3.15</c:v>
                </c:pt>
                <c:pt idx="5">
                  <c:v>2.86</c:v>
                </c:pt>
                <c:pt idx="6">
                  <c:v>3.35</c:v>
                </c:pt>
                <c:pt idx="7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1-462F-AA71-C4EBA942E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5911-462F-AA71-C4EBA942EE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5911-462F-AA71-C4EBA942E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429120"/>
        <c:axId val="693016720"/>
      </c:barChart>
      <c:catAx>
        <c:axId val="6844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016720"/>
        <c:crosses val="autoZero"/>
        <c:auto val="1"/>
        <c:lblAlgn val="ctr"/>
        <c:lblOffset val="100"/>
        <c:noMultiLvlLbl val="0"/>
      </c:catAx>
      <c:valAx>
        <c:axId val="69301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42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In-Migration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5.3327567008669367E-3"/>
                  <c:y val="-8.0582026792883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E-44A2-B733-D593E3EB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40469</c:v>
                </c:pt>
                <c:pt idx="1">
                  <c:v>36268</c:v>
                </c:pt>
                <c:pt idx="2">
                  <c:v>39314</c:v>
                </c:pt>
                <c:pt idx="3">
                  <c:v>39143</c:v>
                </c:pt>
                <c:pt idx="4">
                  <c:v>45111</c:v>
                </c:pt>
                <c:pt idx="5">
                  <c:v>45062</c:v>
                </c:pt>
                <c:pt idx="6">
                  <c:v>45062</c:v>
                </c:pt>
                <c:pt idx="7">
                  <c:v>68844</c:v>
                </c:pt>
                <c:pt idx="8">
                  <c:v>53294</c:v>
                </c:pt>
                <c:pt idx="9">
                  <c:v>42394</c:v>
                </c:pt>
                <c:pt idx="10">
                  <c:v>51763</c:v>
                </c:pt>
                <c:pt idx="11">
                  <c:v>34190</c:v>
                </c:pt>
                <c:pt idx="12">
                  <c:v>27337</c:v>
                </c:pt>
                <c:pt idx="13">
                  <c:v>30000</c:v>
                </c:pt>
                <c:pt idx="14">
                  <c:v>40000</c:v>
                </c:pt>
                <c:pt idx="15">
                  <c:v>50000</c:v>
                </c:pt>
                <c:pt idx="16">
                  <c:v>50000</c:v>
                </c:pt>
                <c:pt idx="17">
                  <c:v>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E-4099-B7DF-D2DA33C3A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56383"/>
        <c:axId val="454595087"/>
      </c:barChart>
      <c:catAx>
        <c:axId val="31605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595087"/>
        <c:crosses val="autoZero"/>
        <c:auto val="1"/>
        <c:lblAlgn val="ctr"/>
        <c:lblOffset val="100"/>
        <c:noMultiLvlLbl val="0"/>
      </c:catAx>
      <c:valAx>
        <c:axId val="45459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0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9FCD5-E415-43B9-B48F-5404162FD79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E8ADDD-0383-43C4-9E5B-282DEDACA6FB}">
      <dgm:prSet/>
      <dgm:spPr/>
      <dgm:t>
        <a:bodyPr/>
        <a:lstStyle/>
        <a:p>
          <a:r>
            <a:rPr lang="en-US"/>
            <a:t>Local – COVID funding still around</a:t>
          </a:r>
        </a:p>
      </dgm:t>
    </dgm:pt>
    <dgm:pt modelId="{A4290A9D-DBA3-4D4E-B8AB-B1FE820B2E59}" type="parTrans" cxnId="{DC9843B2-C9F6-4E27-BDDF-F923DD097705}">
      <dgm:prSet/>
      <dgm:spPr/>
      <dgm:t>
        <a:bodyPr/>
        <a:lstStyle/>
        <a:p>
          <a:endParaRPr lang="en-US"/>
        </a:p>
      </dgm:t>
    </dgm:pt>
    <dgm:pt modelId="{089B8574-F094-4F3D-BC8A-BC9C02570F3A}" type="sibTrans" cxnId="{DC9843B2-C9F6-4E27-BDDF-F923DD097705}">
      <dgm:prSet/>
      <dgm:spPr/>
      <dgm:t>
        <a:bodyPr/>
        <a:lstStyle/>
        <a:p>
          <a:endParaRPr lang="en-US"/>
        </a:p>
      </dgm:t>
    </dgm:pt>
    <dgm:pt modelId="{4DF40C07-914A-48DA-9149-6FAD7CD4BBA9}">
      <dgm:prSet/>
      <dgm:spPr/>
      <dgm:t>
        <a:bodyPr/>
        <a:lstStyle/>
        <a:p>
          <a:r>
            <a:rPr lang="en-US"/>
            <a:t>State - SB21-260</a:t>
          </a:r>
        </a:p>
      </dgm:t>
    </dgm:pt>
    <dgm:pt modelId="{42DE9C74-485F-4EFA-8DCD-7EA5638B0FC4}" type="parTrans" cxnId="{4D55298B-3C18-4AE5-8CA6-85D325EB6F0A}">
      <dgm:prSet/>
      <dgm:spPr/>
      <dgm:t>
        <a:bodyPr/>
        <a:lstStyle/>
        <a:p>
          <a:endParaRPr lang="en-US"/>
        </a:p>
      </dgm:t>
    </dgm:pt>
    <dgm:pt modelId="{B64ADA9B-6390-402A-9A92-664CDCC27F03}" type="sibTrans" cxnId="{4D55298B-3C18-4AE5-8CA6-85D325EB6F0A}">
      <dgm:prSet/>
      <dgm:spPr/>
      <dgm:t>
        <a:bodyPr/>
        <a:lstStyle/>
        <a:p>
          <a:endParaRPr lang="en-US"/>
        </a:p>
      </dgm:t>
    </dgm:pt>
    <dgm:pt modelId="{0F3032AD-E8FF-4B08-AD5B-1D242CAA9431}">
      <dgm:prSet/>
      <dgm:spPr/>
      <dgm:t>
        <a:bodyPr/>
        <a:lstStyle/>
        <a:p>
          <a:r>
            <a:rPr lang="en-US" dirty="0"/>
            <a:t>Federal – IIJA/BIL </a:t>
          </a:r>
        </a:p>
        <a:p>
          <a:r>
            <a:rPr lang="en-US" dirty="0"/>
            <a:t>&amp; IRA</a:t>
          </a:r>
        </a:p>
      </dgm:t>
    </dgm:pt>
    <dgm:pt modelId="{89759950-D20C-4A85-960C-AF23C3A07661}" type="parTrans" cxnId="{3CF4DA25-B861-4975-978A-CCEE55BF1536}">
      <dgm:prSet/>
      <dgm:spPr/>
      <dgm:t>
        <a:bodyPr/>
        <a:lstStyle/>
        <a:p>
          <a:endParaRPr lang="en-US"/>
        </a:p>
      </dgm:t>
    </dgm:pt>
    <dgm:pt modelId="{A275A9CD-CF27-4560-B057-F86A2C6E797F}" type="sibTrans" cxnId="{3CF4DA25-B861-4975-978A-CCEE55BF1536}">
      <dgm:prSet/>
      <dgm:spPr/>
      <dgm:t>
        <a:bodyPr/>
        <a:lstStyle/>
        <a:p>
          <a:endParaRPr lang="en-US"/>
        </a:p>
      </dgm:t>
    </dgm:pt>
    <dgm:pt modelId="{4E6229AD-3958-4F15-9015-C20D85619144}" type="pres">
      <dgm:prSet presAssocID="{47F9FCD5-E415-43B9-B48F-5404162FD79A}" presName="vert0" presStyleCnt="0">
        <dgm:presLayoutVars>
          <dgm:dir/>
          <dgm:animOne val="branch"/>
          <dgm:animLvl val="lvl"/>
        </dgm:presLayoutVars>
      </dgm:prSet>
      <dgm:spPr/>
    </dgm:pt>
    <dgm:pt modelId="{57A71A8B-1212-411B-96A4-E0364A9EDB99}" type="pres">
      <dgm:prSet presAssocID="{20E8ADDD-0383-43C4-9E5B-282DEDACA6FB}" presName="thickLine" presStyleLbl="alignNode1" presStyleIdx="0" presStyleCnt="3"/>
      <dgm:spPr/>
    </dgm:pt>
    <dgm:pt modelId="{DF2F026B-C849-45FA-BF0A-AA974510D908}" type="pres">
      <dgm:prSet presAssocID="{20E8ADDD-0383-43C4-9E5B-282DEDACA6FB}" presName="horz1" presStyleCnt="0"/>
      <dgm:spPr/>
    </dgm:pt>
    <dgm:pt modelId="{33C2DEC0-6F1C-45B4-9237-1D0291983E93}" type="pres">
      <dgm:prSet presAssocID="{20E8ADDD-0383-43C4-9E5B-282DEDACA6FB}" presName="tx1" presStyleLbl="revTx" presStyleIdx="0" presStyleCnt="3"/>
      <dgm:spPr/>
    </dgm:pt>
    <dgm:pt modelId="{A244E3E2-BF1E-410E-99D5-031BF4144D6D}" type="pres">
      <dgm:prSet presAssocID="{20E8ADDD-0383-43C4-9E5B-282DEDACA6FB}" presName="vert1" presStyleCnt="0"/>
      <dgm:spPr/>
    </dgm:pt>
    <dgm:pt modelId="{90555CD1-7449-4D73-9DCC-59DD34C5EE72}" type="pres">
      <dgm:prSet presAssocID="{4DF40C07-914A-48DA-9149-6FAD7CD4BBA9}" presName="thickLine" presStyleLbl="alignNode1" presStyleIdx="1" presStyleCnt="3"/>
      <dgm:spPr/>
    </dgm:pt>
    <dgm:pt modelId="{CFE80063-94BF-4F86-B7D2-02E2826B5BFD}" type="pres">
      <dgm:prSet presAssocID="{4DF40C07-914A-48DA-9149-6FAD7CD4BBA9}" presName="horz1" presStyleCnt="0"/>
      <dgm:spPr/>
    </dgm:pt>
    <dgm:pt modelId="{0770D50D-2D32-41F7-9069-E988A6BD2A1A}" type="pres">
      <dgm:prSet presAssocID="{4DF40C07-914A-48DA-9149-6FAD7CD4BBA9}" presName="tx1" presStyleLbl="revTx" presStyleIdx="1" presStyleCnt="3"/>
      <dgm:spPr/>
    </dgm:pt>
    <dgm:pt modelId="{A3D7E973-A018-4AE7-84A4-C058C812DE6C}" type="pres">
      <dgm:prSet presAssocID="{4DF40C07-914A-48DA-9149-6FAD7CD4BBA9}" presName="vert1" presStyleCnt="0"/>
      <dgm:spPr/>
    </dgm:pt>
    <dgm:pt modelId="{37B89BF1-2AE8-4B78-80B5-6AFC7F5F28CF}" type="pres">
      <dgm:prSet presAssocID="{0F3032AD-E8FF-4B08-AD5B-1D242CAA9431}" presName="thickLine" presStyleLbl="alignNode1" presStyleIdx="2" presStyleCnt="3"/>
      <dgm:spPr/>
    </dgm:pt>
    <dgm:pt modelId="{E1F97FB5-6B48-439C-97BC-732A725A9744}" type="pres">
      <dgm:prSet presAssocID="{0F3032AD-E8FF-4B08-AD5B-1D242CAA9431}" presName="horz1" presStyleCnt="0"/>
      <dgm:spPr/>
    </dgm:pt>
    <dgm:pt modelId="{440AC81E-0973-4062-BD5C-182BA6A2805F}" type="pres">
      <dgm:prSet presAssocID="{0F3032AD-E8FF-4B08-AD5B-1D242CAA9431}" presName="tx1" presStyleLbl="revTx" presStyleIdx="2" presStyleCnt="3"/>
      <dgm:spPr/>
    </dgm:pt>
    <dgm:pt modelId="{B5965BD7-318E-46FD-852B-37FB494D0DA2}" type="pres">
      <dgm:prSet presAssocID="{0F3032AD-E8FF-4B08-AD5B-1D242CAA9431}" presName="vert1" presStyleCnt="0"/>
      <dgm:spPr/>
    </dgm:pt>
  </dgm:ptLst>
  <dgm:cxnLst>
    <dgm:cxn modelId="{3CF4DA25-B861-4975-978A-CCEE55BF1536}" srcId="{47F9FCD5-E415-43B9-B48F-5404162FD79A}" destId="{0F3032AD-E8FF-4B08-AD5B-1D242CAA9431}" srcOrd="2" destOrd="0" parTransId="{89759950-D20C-4A85-960C-AF23C3A07661}" sibTransId="{A275A9CD-CF27-4560-B057-F86A2C6E797F}"/>
    <dgm:cxn modelId="{FC61EA5C-9124-4CFE-B6A6-A839DFDF6944}" type="presOf" srcId="{0F3032AD-E8FF-4B08-AD5B-1D242CAA9431}" destId="{440AC81E-0973-4062-BD5C-182BA6A2805F}" srcOrd="0" destOrd="0" presId="urn:microsoft.com/office/officeart/2008/layout/LinedList"/>
    <dgm:cxn modelId="{0F66877D-FD7D-471B-8B1E-8A85F70E5D68}" type="presOf" srcId="{20E8ADDD-0383-43C4-9E5B-282DEDACA6FB}" destId="{33C2DEC0-6F1C-45B4-9237-1D0291983E93}" srcOrd="0" destOrd="0" presId="urn:microsoft.com/office/officeart/2008/layout/LinedList"/>
    <dgm:cxn modelId="{4D55298B-3C18-4AE5-8CA6-85D325EB6F0A}" srcId="{47F9FCD5-E415-43B9-B48F-5404162FD79A}" destId="{4DF40C07-914A-48DA-9149-6FAD7CD4BBA9}" srcOrd="1" destOrd="0" parTransId="{42DE9C74-485F-4EFA-8DCD-7EA5638B0FC4}" sibTransId="{B64ADA9B-6390-402A-9A92-664CDCC27F03}"/>
    <dgm:cxn modelId="{DC9843B2-C9F6-4E27-BDDF-F923DD097705}" srcId="{47F9FCD5-E415-43B9-B48F-5404162FD79A}" destId="{20E8ADDD-0383-43C4-9E5B-282DEDACA6FB}" srcOrd="0" destOrd="0" parTransId="{A4290A9D-DBA3-4D4E-B8AB-B1FE820B2E59}" sibTransId="{089B8574-F094-4F3D-BC8A-BC9C02570F3A}"/>
    <dgm:cxn modelId="{76ABF9D2-D7EA-40DB-88EB-4613E93EB696}" type="presOf" srcId="{47F9FCD5-E415-43B9-B48F-5404162FD79A}" destId="{4E6229AD-3958-4F15-9015-C20D85619144}" srcOrd="0" destOrd="0" presId="urn:microsoft.com/office/officeart/2008/layout/LinedList"/>
    <dgm:cxn modelId="{579449F9-4545-43F1-B2E0-C5D93456103A}" type="presOf" srcId="{4DF40C07-914A-48DA-9149-6FAD7CD4BBA9}" destId="{0770D50D-2D32-41F7-9069-E988A6BD2A1A}" srcOrd="0" destOrd="0" presId="urn:microsoft.com/office/officeart/2008/layout/LinedList"/>
    <dgm:cxn modelId="{F2BEC8EB-DACA-4715-9548-E62BFF1238EB}" type="presParOf" srcId="{4E6229AD-3958-4F15-9015-C20D85619144}" destId="{57A71A8B-1212-411B-96A4-E0364A9EDB99}" srcOrd="0" destOrd="0" presId="urn:microsoft.com/office/officeart/2008/layout/LinedList"/>
    <dgm:cxn modelId="{3A80E229-77AA-4049-9ED9-2A0A1D689D5C}" type="presParOf" srcId="{4E6229AD-3958-4F15-9015-C20D85619144}" destId="{DF2F026B-C849-45FA-BF0A-AA974510D908}" srcOrd="1" destOrd="0" presId="urn:microsoft.com/office/officeart/2008/layout/LinedList"/>
    <dgm:cxn modelId="{22A0BF3C-AFFF-4B82-BD9B-6E8F865D8170}" type="presParOf" srcId="{DF2F026B-C849-45FA-BF0A-AA974510D908}" destId="{33C2DEC0-6F1C-45B4-9237-1D0291983E93}" srcOrd="0" destOrd="0" presId="urn:microsoft.com/office/officeart/2008/layout/LinedList"/>
    <dgm:cxn modelId="{637A137C-63A5-43CC-B8FC-92077F3AF65F}" type="presParOf" srcId="{DF2F026B-C849-45FA-BF0A-AA974510D908}" destId="{A244E3E2-BF1E-410E-99D5-031BF4144D6D}" srcOrd="1" destOrd="0" presId="urn:microsoft.com/office/officeart/2008/layout/LinedList"/>
    <dgm:cxn modelId="{25EBFB21-4BF3-4B28-B749-9368B2CDD4A2}" type="presParOf" srcId="{4E6229AD-3958-4F15-9015-C20D85619144}" destId="{90555CD1-7449-4D73-9DCC-59DD34C5EE72}" srcOrd="2" destOrd="0" presId="urn:microsoft.com/office/officeart/2008/layout/LinedList"/>
    <dgm:cxn modelId="{17983E26-DEFA-4FE9-B725-C9ACF06EBC68}" type="presParOf" srcId="{4E6229AD-3958-4F15-9015-C20D85619144}" destId="{CFE80063-94BF-4F86-B7D2-02E2826B5BFD}" srcOrd="3" destOrd="0" presId="urn:microsoft.com/office/officeart/2008/layout/LinedList"/>
    <dgm:cxn modelId="{1072AFAA-BE05-4D66-9930-AA85C25A798E}" type="presParOf" srcId="{CFE80063-94BF-4F86-B7D2-02E2826B5BFD}" destId="{0770D50D-2D32-41F7-9069-E988A6BD2A1A}" srcOrd="0" destOrd="0" presId="urn:microsoft.com/office/officeart/2008/layout/LinedList"/>
    <dgm:cxn modelId="{6F53F8DC-E69F-4CFB-AD11-36AB62B85897}" type="presParOf" srcId="{CFE80063-94BF-4F86-B7D2-02E2826B5BFD}" destId="{A3D7E973-A018-4AE7-84A4-C058C812DE6C}" srcOrd="1" destOrd="0" presId="urn:microsoft.com/office/officeart/2008/layout/LinedList"/>
    <dgm:cxn modelId="{C102FB8D-859C-484A-A2FE-88E9CD9B4C39}" type="presParOf" srcId="{4E6229AD-3958-4F15-9015-C20D85619144}" destId="{37B89BF1-2AE8-4B78-80B5-6AFC7F5F28CF}" srcOrd="4" destOrd="0" presId="urn:microsoft.com/office/officeart/2008/layout/LinedList"/>
    <dgm:cxn modelId="{5BDFFB73-AD12-4F8D-88BC-0B0DDD74FE62}" type="presParOf" srcId="{4E6229AD-3958-4F15-9015-C20D85619144}" destId="{E1F97FB5-6B48-439C-97BC-732A725A9744}" srcOrd="5" destOrd="0" presId="urn:microsoft.com/office/officeart/2008/layout/LinedList"/>
    <dgm:cxn modelId="{467CDF57-7A5C-40E3-B5F0-FCE1FA0D41C2}" type="presParOf" srcId="{E1F97FB5-6B48-439C-97BC-732A725A9744}" destId="{440AC81E-0973-4062-BD5C-182BA6A2805F}" srcOrd="0" destOrd="0" presId="urn:microsoft.com/office/officeart/2008/layout/LinedList"/>
    <dgm:cxn modelId="{7CE3BF16-A587-438F-9EBB-F5A21B9811DB}" type="presParOf" srcId="{E1F97FB5-6B48-439C-97BC-732A725A9744}" destId="{B5965BD7-318E-46FD-852B-37FB494D0D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71A8B-1212-411B-96A4-E0364A9EDB99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2DEC0-6F1C-45B4-9237-1D0291983E93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Local – COVID funding still around</a:t>
          </a:r>
        </a:p>
      </dsp:txBody>
      <dsp:txXfrm>
        <a:off x="0" y="2758"/>
        <a:ext cx="6797675" cy="1881464"/>
      </dsp:txXfrm>
    </dsp:sp>
    <dsp:sp modelId="{90555CD1-7449-4D73-9DCC-59DD34C5EE72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0D50D-2D32-41F7-9069-E988A6BD2A1A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State - SB21-260</a:t>
          </a:r>
        </a:p>
      </dsp:txBody>
      <dsp:txXfrm>
        <a:off x="0" y="1884223"/>
        <a:ext cx="6797675" cy="1881464"/>
      </dsp:txXfrm>
    </dsp:sp>
    <dsp:sp modelId="{37B89BF1-2AE8-4B78-80B5-6AFC7F5F28CF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AC81E-0973-4062-BD5C-182BA6A2805F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Federal – IIJA/BIL </a:t>
          </a:r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&amp; IRA</a:t>
          </a:r>
        </a:p>
      </dsp:txBody>
      <dsp:txXfrm>
        <a:off x="0" y="3765688"/>
        <a:ext cx="6797675" cy="188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9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6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6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2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4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8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6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0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culture.org/" TargetMode="External"/><Relationship Id="rId2" Type="http://schemas.openxmlformats.org/officeDocument/2006/relationships/hyperlink" Target="http://www.cefcolorado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6289"/>
            <a:ext cx="7210670" cy="2967839"/>
          </a:xfrm>
          <a:prstGeom prst="rect">
            <a:avLst/>
          </a:prstGeom>
          <a:solidFill>
            <a:srgbClr val="7DA8B9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2CD3F-B0ED-4B06-B8EC-6D1E55611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5"/>
            <a:ext cx="6465287" cy="1486192"/>
          </a:xfrm>
        </p:spPr>
        <p:txBody>
          <a:bodyPr>
            <a:normAutofit/>
          </a:bodyPr>
          <a:lstStyle/>
          <a:p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Construction  Employment 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AB0D5-E0DD-4855-B801-904C8E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497884"/>
            <a:ext cx="6465286" cy="750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dirty="0">
                <a:solidFill>
                  <a:schemeClr val="bg1"/>
                </a:solidFill>
              </a:rPr>
              <a:t>EEBC Quarterly Membership Meeting </a:t>
            </a:r>
          </a:p>
          <a:p>
            <a:pPr>
              <a:lnSpc>
                <a:spcPct val="110000"/>
              </a:lnSpc>
            </a:pPr>
            <a:r>
              <a:rPr lang="en-US" sz="1300" dirty="0">
                <a:solidFill>
                  <a:schemeClr val="bg1"/>
                </a:solidFill>
              </a:rPr>
              <a:t>Sept 15, 2022</a:t>
            </a:r>
          </a:p>
          <a:p>
            <a:pPr>
              <a:lnSpc>
                <a:spcPct val="11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4" name="Picture 3" descr="A crane next to a body of water&#10;&#10;Description automatically generated">
            <a:extLst>
              <a:ext uri="{FF2B5EF4-FFF2-40B4-BE49-F238E27FC236}">
                <a16:creationId xmlns:a16="http://schemas.microsoft.com/office/drawing/2014/main" id="{AA541930-8FAF-492C-BDDE-B20339A41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93" r="21379" b="-1"/>
          <a:stretch/>
        </p:blipFill>
        <p:spPr>
          <a:xfrm>
            <a:off x="317635" y="299363"/>
            <a:ext cx="4160452" cy="623690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ACE2D80-77E9-4433-B62B-693C5B7B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5393160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DF9318F-CA1C-475E-990E-575541768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722" y="663704"/>
            <a:ext cx="6607299" cy="160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13DBB-AEB8-471A-93BC-D0C70E97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Non-building Construction Starts</a:t>
            </a:r>
            <a:br>
              <a:rPr lang="en-US" dirty="0"/>
            </a:br>
            <a:r>
              <a:rPr lang="en-US" dirty="0"/>
              <a:t>2017-2022 </a:t>
            </a:r>
            <a:br>
              <a:rPr lang="en-US" dirty="0"/>
            </a:br>
            <a:r>
              <a:rPr lang="en-US" dirty="0"/>
              <a:t>(in Billions)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5FB207-0718-4647-88F7-4798E1BAD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676062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22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4A2C2-BBB3-4333-A724-96930E40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Regional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B2BE9-60E9-469F-A214-2BBD6D9F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023963"/>
            <a:ext cx="11236959" cy="40415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highlight>
                  <a:srgbClr val="C0C0C0"/>
                </a:highlight>
              </a:rPr>
              <a:t>Denver Metro Commercial Construction Starts – up 18% thru June ‘22 v ‘21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highlight>
                  <a:srgbClr val="C0C0C0"/>
                </a:highlight>
              </a:rPr>
              <a:t>Denver Metro Residential Construction Starts – up 6% June ‘22 v. ‘21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Ft Collins Commercial Construction Starts – up 95% thru June ‘22 v. ‘21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Ft Collins Residential Construction Starts – down 11% thru June ‘22 v ’21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highlight>
                  <a:srgbClr val="C0C0C0"/>
                </a:highlight>
              </a:rPr>
              <a:t>Colorado Springs Commercial Construction Starts – down 30% thru June ‘22 v ‘21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highlight>
                  <a:srgbClr val="C0C0C0"/>
                </a:highlight>
              </a:rPr>
              <a:t>Colorado Springs Residential Construction Starts – down 19% thru June ‘22 v ‘21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National Commercial Construction Starts – up 22% thru July ‘22 v ‘21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National Residential Construction Starts – </a:t>
            </a:r>
            <a:r>
              <a:rPr lang="en-US" sz="1600"/>
              <a:t>up 1% </a:t>
            </a:r>
            <a:r>
              <a:rPr lang="en-US" sz="1600" dirty="0"/>
              <a:t>thru July ‘22 v ‘21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500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7DA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C4249-D3D4-4A6B-B5FF-4FA2A979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ABI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2010 -2022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4B425D-2A0F-AF5D-74E5-83D003205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491388"/>
            <a:ext cx="6275667" cy="38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2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7DA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3C43B-389E-B60E-385B-E74EF712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26" y="1117333"/>
            <a:ext cx="3659246" cy="28626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ABI June 2022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57.8 in the West</a:t>
            </a:r>
            <a:br>
              <a:rPr lang="en-US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F214B-4BAA-5280-F167-CC6EA19A2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2773" y="1168122"/>
            <a:ext cx="5863790" cy="46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4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8041-5CCB-4CD3-84F9-4D6F9F5A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/>
              <a:t>What’s Driving Construction Growth?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3884-68A3-46BD-A0AD-4481600F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2005739"/>
            <a:ext cx="6015571" cy="4174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Population growth - 1.5M increase in last 2 decades</a:t>
            </a:r>
          </a:p>
          <a:p>
            <a:pPr marL="0" indent="0">
              <a:buNone/>
            </a:pPr>
            <a:r>
              <a:rPr lang="en-US" dirty="0"/>
              <a:t>Net in-migration keeps on going</a:t>
            </a:r>
          </a:p>
          <a:p>
            <a:pPr marL="0" indent="0">
              <a:buNone/>
            </a:pPr>
            <a:r>
              <a:rPr lang="en-US" dirty="0"/>
              <a:t>Corporate relocation</a:t>
            </a:r>
          </a:p>
          <a:p>
            <a:pPr marL="0" indent="0">
              <a:buNone/>
            </a:pPr>
            <a:r>
              <a:rPr lang="en-US" dirty="0"/>
              <a:t>Deferred infrastructure demand</a:t>
            </a:r>
          </a:p>
          <a:p>
            <a:pPr marL="0" indent="0">
              <a:buNone/>
            </a:pPr>
            <a:r>
              <a:rPr lang="en-US" dirty="0"/>
              <a:t>Deferred housing demand</a:t>
            </a:r>
          </a:p>
          <a:p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C1601B-14C3-4A5E-BD82-F2A7702E9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9" r="22439" b="-1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4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27FB9-BB2E-4F12-803E-6A023278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Colorado </a:t>
            </a:r>
            <a:br>
              <a:rPr lang="en-US"/>
            </a:br>
            <a:r>
              <a:rPr lang="en-US"/>
              <a:t>Net In-Migration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1765C3C-2E4B-4BA6-B09E-8059F060E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473188"/>
              </p:ext>
            </p:extLst>
          </p:nvPr>
        </p:nvGraphicFramePr>
        <p:xfrm>
          <a:off x="326002" y="2098515"/>
          <a:ext cx="11171583" cy="378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24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41EF1-26A3-640B-BB66-261CDA0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Infrastructure Funding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C4BFAC-5F63-F554-BF02-D9FD316D8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94105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74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F0451-891D-4949-AC6B-146FA81E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BEST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0C68-735A-4728-A544-56CEF38C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193040"/>
            <a:ext cx="5923721" cy="605906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$110 in revenue available</a:t>
            </a:r>
          </a:p>
          <a:p>
            <a:r>
              <a:rPr lang="en-US" sz="2400" dirty="0"/>
              <a:t>$3O0M past average 2008-2021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76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2858D-9A7C-4CBB-BAE5-DACF2B27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2022 Advocacy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3A19-2F20-4EB4-9459-22950E2A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r>
              <a:rPr lang="en-US" dirty="0"/>
              <a:t>Voter make-up 29% D, 26% R, 45% unaffiliated (breaks 2/3 D so far)</a:t>
            </a:r>
          </a:p>
          <a:p>
            <a:r>
              <a:rPr lang="en-US" dirty="0"/>
              <a:t>Colorado to continue to trend blue</a:t>
            </a:r>
          </a:p>
          <a:p>
            <a:r>
              <a:rPr lang="en-US" dirty="0"/>
              <a:t>More regulation at state &amp; local level</a:t>
            </a:r>
          </a:p>
          <a:p>
            <a:r>
              <a:rPr lang="en-US" dirty="0"/>
              <a:t>More Green</a:t>
            </a:r>
          </a:p>
          <a:p>
            <a:r>
              <a:rPr lang="en-US" dirty="0"/>
              <a:t>More Workforce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198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2393E-41D8-4C06-97CA-6022D791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Construction 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40E4-AEE1-4A82-BB81-E7071EC8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Continued strong demand for residential, commercial and infrastructure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Infrastructure - Federal $1.2T plus $5.4B from SB21-260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Continued Net In-Migration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BUT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Price Increases (materials &amp; labor) lead to LOTS of value engineering &amp; re-estimating/pricing &amp; developer stops &amp; starts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Take care of team members on re-pricing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PLUS - Global recession?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Plan scenario for a possible 10-20% slowdown?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696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EEDCF-3617-415B-B471-D577B1DE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AGC Colorado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5BC5-8566-4DBD-9B8E-A095C3A3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/>
              <a:t>Advocacy</a:t>
            </a:r>
            <a:r>
              <a:rPr lang="en-US" sz="2200" dirty="0"/>
              <a:t> – State, Local, Elections, PAC, Ballot Issues, Advocacy Fund, Coalitions</a:t>
            </a:r>
            <a:endParaRPr lang="en-US" sz="2200" b="1" dirty="0"/>
          </a:p>
          <a:p>
            <a:pPr>
              <a:lnSpc>
                <a:spcPct val="110000"/>
              </a:lnSpc>
            </a:pPr>
            <a:r>
              <a:rPr lang="en-US" sz="2200" b="1" dirty="0"/>
              <a:t>Membership Engagement </a:t>
            </a:r>
            <a:r>
              <a:rPr lang="en-US" sz="2200" dirty="0"/>
              <a:t>- Committees, Education &amp; Training, Leadership, Networking, Safety &amp; Stormwater</a:t>
            </a:r>
          </a:p>
          <a:p>
            <a:pPr>
              <a:lnSpc>
                <a:spcPct val="110000"/>
              </a:lnSpc>
            </a:pPr>
            <a:r>
              <a:rPr lang="en-US" sz="2200" b="1" dirty="0"/>
              <a:t>Workforce Development  </a:t>
            </a:r>
            <a:r>
              <a:rPr lang="en-US" sz="2200" dirty="0"/>
              <a:t>- Apprenticeship, Adult Pre-Apprenticeship, 20 High School Construction Programs and growing </a:t>
            </a:r>
            <a:r>
              <a:rPr lang="en-US" sz="2200" dirty="0">
                <a:hlinkClick r:id="rId2"/>
              </a:rPr>
              <a:t>www.CEFColorado.org</a:t>
            </a:r>
            <a:r>
              <a:rPr lang="en-US" sz="2200" dirty="0"/>
              <a:t>   </a:t>
            </a:r>
          </a:p>
          <a:p>
            <a:pPr>
              <a:lnSpc>
                <a:spcPct val="110000"/>
              </a:lnSpc>
            </a:pPr>
            <a:r>
              <a:rPr lang="en-US" sz="2200" b="1" dirty="0"/>
              <a:t>Culture of Care </a:t>
            </a:r>
            <a:r>
              <a:rPr lang="en-US" sz="2200" dirty="0"/>
              <a:t>– Culture of Care Initiative at </a:t>
            </a:r>
            <a:r>
              <a:rPr lang="en-US" sz="2200" dirty="0">
                <a:hlinkClick r:id="rId3"/>
              </a:rPr>
              <a:t>www.BuildCulture.org</a:t>
            </a:r>
            <a:r>
              <a:rPr lang="en-US" sz="2200" dirty="0"/>
              <a:t>, Diversity &amp; Inclusion, Mental Health &amp; Addiction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655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EEDCF-3617-415B-B471-D577B1DE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5BC5-8566-4DBD-9B8E-A095C3A3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b="1" dirty="0"/>
              <a:t>Green Building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State &amp; local public policy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But what workforce???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  <a:p>
            <a:pPr marL="60325" lvl="1" indent="0">
              <a:lnSpc>
                <a:spcPct val="110000"/>
              </a:lnSpc>
              <a:buNone/>
            </a:pPr>
            <a:r>
              <a:rPr lang="en-US" sz="2000" b="1" dirty="0"/>
              <a:t>Apprenticeship</a:t>
            </a:r>
            <a:endParaRPr lang="en-US" sz="20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State Apprenticeship Council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Apprenticeship grants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Federal focus &amp; public policy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  <a:p>
            <a:pPr marL="60325" lvl="1" indent="0">
              <a:lnSpc>
                <a:spcPct val="110000"/>
              </a:lnSpc>
              <a:buNone/>
            </a:pPr>
            <a:r>
              <a:rPr lang="en-US" sz="2000" b="1" dirty="0"/>
              <a:t>Construction Education Foundation</a:t>
            </a:r>
            <a:endParaRPr lang="en-US" sz="20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27,000 sf facility 11 classrooms &amp; 7 labs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year carpentry (rough &amp; interiors)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year superintendent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Sustainable Building for High School Students (module part of HBI)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355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2858D-9A7C-4CBB-BAE5-DACF2B27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83A19-2F20-4EB4-9459-22950E2AD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r>
              <a:rPr lang="en-US" sz="2400" dirty="0"/>
              <a:t>2022 Construction Employment	185,200</a:t>
            </a:r>
          </a:p>
          <a:p>
            <a:r>
              <a:rPr lang="en-US" sz="2400" dirty="0"/>
              <a:t>2027 CDLE Estimate			220,000</a:t>
            </a:r>
          </a:p>
          <a:p>
            <a:r>
              <a:rPr lang="en-US" sz="2400" dirty="0"/>
              <a:t>Gap to Close				35,000</a:t>
            </a:r>
          </a:p>
          <a:p>
            <a:pPr marL="871400" lvl="5" indent="0">
              <a:buNone/>
            </a:pPr>
            <a:r>
              <a:rPr lang="en-US" sz="1800" dirty="0"/>
              <a:t>						</a:t>
            </a:r>
            <a:r>
              <a:rPr lang="en-US" sz="2400" dirty="0"/>
              <a:t>70,000 gross?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38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737F7EA-65EA-4378-97B9-B6E2C9C5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18"/>
            <a:ext cx="12192000" cy="5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6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EEDCF-3617-415B-B471-D577B1DE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AGC - Construction Education Foundation Workforce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5BC5-8566-4DBD-9B8E-A095C3A3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/>
              <a:t>Careers in Construction Colorado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Partnership with HBA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HBI Curriculum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47 High Schools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2,000 students</a:t>
            </a:r>
          </a:p>
          <a:p>
            <a:pPr marL="201168" lvl="1" indent="0">
              <a:lnSpc>
                <a:spcPct val="110000"/>
              </a:lnSpc>
              <a:buNone/>
            </a:pPr>
            <a:endParaRPr lang="en-US" sz="2000" dirty="0"/>
          </a:p>
          <a:p>
            <a:pPr marL="60325" lvl="1" indent="0">
              <a:lnSpc>
                <a:spcPct val="110000"/>
              </a:lnSpc>
              <a:buNone/>
            </a:pPr>
            <a:r>
              <a:rPr lang="en-US" sz="2000" b="1" dirty="0"/>
              <a:t>Construction Careers Now</a:t>
            </a:r>
            <a:endParaRPr lang="en-US" sz="20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Monthly adult pre-apprenticeship since 2016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1,000+ new employees versified into the industry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283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94DCC-D48C-4C93-926C-75BB8F8D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Colorado Construction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E58A-5477-438B-9693-D5F02065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Employment Growth from 104,000 (2011) to 182,600 (Jan 2020) now again at 185,200 (July 2022)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Employment need is 220,000 in 2027 (CDLE) </a:t>
            </a:r>
            <a:r>
              <a:rPr lang="en-US" sz="2400" b="1" dirty="0">
                <a:solidFill>
                  <a:srgbClr val="FF0000"/>
                </a:solidFill>
              </a:rPr>
              <a:t>HUGE!!!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Commercial construction starts predicted to “Bounce along the top” for the next few years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How will industry attract employees and meet building demand?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How will industry deal with labor &amp; materials price increases?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994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DB9F3-D852-4EF2-A923-22880919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Colorado Construction Employment</a:t>
            </a:r>
            <a:br>
              <a:rPr lang="en-US" dirty="0"/>
            </a:br>
            <a:r>
              <a:rPr lang="en-US" dirty="0"/>
              <a:t>July 2007 to July 2022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03722F-4D57-4597-B830-75442838A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50825"/>
              </p:ext>
            </p:extLst>
          </p:nvPr>
        </p:nvGraphicFramePr>
        <p:xfrm>
          <a:off x="4654296" y="470560"/>
          <a:ext cx="7263724" cy="512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518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9AC57-088B-49C8-B0E0-3F2C8DDE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Total Construction starts </a:t>
            </a:r>
            <a:br>
              <a:rPr lang="en-US" dirty="0"/>
            </a:br>
            <a:r>
              <a:rPr lang="en-US" dirty="0"/>
              <a:t>2017-2022 </a:t>
            </a:r>
            <a:br>
              <a:rPr lang="en-US" dirty="0"/>
            </a:br>
            <a:r>
              <a:rPr lang="en-US" dirty="0"/>
              <a:t>(in Billions)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FF83B3-9C0A-4A88-9F9E-920272DAF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24872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88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11A40-C4CC-4668-8101-CC81FEDA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Residential Construction Starts</a:t>
            </a:r>
            <a:br>
              <a:rPr lang="en-US" dirty="0"/>
            </a:br>
            <a:r>
              <a:rPr lang="en-US" dirty="0"/>
              <a:t>2017 to 2022</a:t>
            </a:r>
            <a:br>
              <a:rPr lang="en-US" dirty="0"/>
            </a:br>
            <a:r>
              <a:rPr lang="en-US" dirty="0"/>
              <a:t>(in Billions)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36ED5CD-A27A-4BE8-A5A1-3DBDF7E12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72004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39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213DBB-AEB8-471A-93BC-D0C70E97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Commercial Construction Starts</a:t>
            </a:r>
            <a:br>
              <a:rPr lang="en-US" dirty="0"/>
            </a:br>
            <a:r>
              <a:rPr lang="en-US" dirty="0"/>
              <a:t>2017-2022 </a:t>
            </a:r>
            <a:br>
              <a:rPr lang="en-US" dirty="0"/>
            </a:br>
            <a:r>
              <a:rPr lang="en-US" dirty="0"/>
              <a:t>(in Billions)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5FB207-0718-4647-88F7-4798E1BAD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77129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9301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824"/>
      </a:dk2>
      <a:lt2>
        <a:srgbClr val="E8E4E2"/>
      </a:lt2>
      <a:accent1>
        <a:srgbClr val="7DA8B9"/>
      </a:accent1>
      <a:accent2>
        <a:srgbClr val="7F90BA"/>
      </a:accent2>
      <a:accent3>
        <a:srgbClr val="9C96C6"/>
      </a:accent3>
      <a:accent4>
        <a:srgbClr val="9E7FBA"/>
      </a:accent4>
      <a:accent5>
        <a:srgbClr val="C292C4"/>
      </a:accent5>
      <a:accent6>
        <a:srgbClr val="BA7FA4"/>
      </a:accent6>
      <a:hlink>
        <a:srgbClr val="AA7561"/>
      </a:hlink>
      <a:folHlink>
        <a:srgbClr val="7F7F7F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656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Sagona Book</vt:lpstr>
      <vt:lpstr>Sagona ExtraLight</vt:lpstr>
      <vt:lpstr>RetrospectVTI</vt:lpstr>
      <vt:lpstr> Construction  Employment Outlook</vt:lpstr>
      <vt:lpstr>AGC Colorado Goals</vt:lpstr>
      <vt:lpstr>PowerPoint Presentation</vt:lpstr>
      <vt:lpstr>AGC - Construction Education Foundation Workforce Programs</vt:lpstr>
      <vt:lpstr>Colorado Construction Outlook</vt:lpstr>
      <vt:lpstr>Colorado Construction Employment July 2007 to July 2022</vt:lpstr>
      <vt:lpstr>Total Construction starts  2017-2022  (in Billions) </vt:lpstr>
      <vt:lpstr>Residential Construction Starts 2017 to 2022 (in Billions)</vt:lpstr>
      <vt:lpstr>Commercial Construction Starts 2017-2022  (in Billions)</vt:lpstr>
      <vt:lpstr>Non-building Construction Starts 2017-2022  (in Billions)</vt:lpstr>
      <vt:lpstr>Regional Analysis</vt:lpstr>
      <vt:lpstr>ABI  2010 -2022</vt:lpstr>
      <vt:lpstr>ABI June 2022  57.8 in the West </vt:lpstr>
      <vt:lpstr>What’s Driving Construction Growth?</vt:lpstr>
      <vt:lpstr>Colorado  Net In-Migration</vt:lpstr>
      <vt:lpstr>Infrastructure Funding</vt:lpstr>
      <vt:lpstr>BEST Grant Program</vt:lpstr>
      <vt:lpstr>2022 Advocacy Thoughts</vt:lpstr>
      <vt:lpstr>Construction  Outlook</vt:lpstr>
      <vt:lpstr>What’s Next</vt:lpstr>
      <vt:lpstr>Bottom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Outlook</dc:title>
  <dc:creator>Michael Gifford</dc:creator>
  <cp:lastModifiedBy>Nicole Hoekstra</cp:lastModifiedBy>
  <cp:revision>12</cp:revision>
  <dcterms:created xsi:type="dcterms:W3CDTF">2021-01-12T18:44:17Z</dcterms:created>
  <dcterms:modified xsi:type="dcterms:W3CDTF">2022-09-14T19:56:56Z</dcterms:modified>
</cp:coreProperties>
</file>