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77" r:id="rId5"/>
    <p:sldId id="313" r:id="rId6"/>
    <p:sldId id="305" r:id="rId7"/>
    <p:sldId id="314" r:id="rId8"/>
    <p:sldId id="306" r:id="rId9"/>
    <p:sldId id="311" r:id="rId10"/>
    <p:sldId id="312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cel Energy" initials="X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5"/>
    <a:srgbClr val="EEEFE5"/>
    <a:srgbClr val="ECEDE3"/>
    <a:srgbClr val="69913B"/>
    <a:srgbClr val="D77600"/>
    <a:srgbClr val="CAAC97"/>
    <a:srgbClr val="000000"/>
    <a:srgbClr val="006690"/>
    <a:srgbClr val="796E65"/>
    <a:srgbClr val="A72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2" autoAdjust="0"/>
    <p:restoredTop sz="81726" autoAdjust="0"/>
  </p:normalViewPr>
  <p:slideViewPr>
    <p:cSldViewPr>
      <p:cViewPr varScale="1">
        <p:scale>
          <a:sx n="94" d="100"/>
          <a:sy n="94" d="100"/>
        </p:scale>
        <p:origin x="14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1183D-9F66-4691-AABB-1CB422A3E16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9FB6E-7116-44DA-9184-02E5E6C99C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1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4E706A-5310-4F58-816D-B9663BDF1DF7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414010-A5E8-40F7-B610-FD89FDCD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1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1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2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4017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3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8057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4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6654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5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0189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6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9907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D0401-0CB4-4A9F-97DC-E0636E7B2AA6}" type="slidenum">
              <a:rPr lang="en-US" altLang="en-US" sz="1000" smtClean="0"/>
              <a:pPr/>
              <a:t>7</a:t>
            </a:fld>
            <a:endParaRPr lang="en-US" altLang="en-US" sz="10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28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057400"/>
            <a:ext cx="9144000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534400" cy="1066800"/>
          </a:xfrm>
          <a:ln>
            <a:noFill/>
          </a:ln>
        </p:spPr>
        <p:txBody>
          <a:bodyPr anchor="ctr" anchorCtr="0">
            <a:noAutofit/>
          </a:bodyPr>
          <a:lstStyle>
            <a:lvl1pPr algn="ctr">
              <a:defRPr sz="2400" b="1" cap="none" spc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272A9-6FE0-4626-AEC7-32312B6351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0633"/>
            <a:ext cx="5334000" cy="304800"/>
          </a:xfrm>
        </p:spPr>
        <p:txBody>
          <a:bodyPr/>
          <a:lstStyle>
            <a:lvl1pPr marL="0" indent="0" algn="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9805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237523-6D08-4B7E-B31F-81744288764C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72A9-6FE0-4626-AEC7-32312B6351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37837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212CFADD-5BF9-43DB-BC5F-DEB1BA0494B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642611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38" imgH="338" progId="TCLayout.ActiveDocument.1">
                  <p:embed/>
                </p:oleObj>
              </mc:Choice>
              <mc:Fallback>
                <p:oleObj name="think-cell Slid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417221"/>
            <a:ext cx="8610600" cy="8781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384002"/>
            <a:ext cx="8534401" cy="46357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96272A9-6FE0-4626-AEC7-32312B6351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0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 cap="none" baseline="0">
          <a:solidFill>
            <a:schemeClr val="tx1">
              <a:lumMod val="75000"/>
              <a:lumOff val="25000"/>
            </a:schemeClr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3363" indent="-2333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90563" indent="-2333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–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»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4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3D6D307-0F9A-4A2F-9F66-69C76985541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518697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066800"/>
          </a:xfrm>
        </p:spPr>
        <p:txBody>
          <a:bodyPr vert="horz"/>
          <a:lstStyle/>
          <a:p>
            <a:pPr algn="ctr"/>
            <a:r>
              <a:rPr lang="en-US" altLang="en-US" b="0" dirty="0">
                <a:solidFill>
                  <a:srgbClr val="DA1E05"/>
                </a:solidFill>
              </a:rPr>
              <a:t>HVAC Updates</a:t>
            </a:r>
            <a:br>
              <a:rPr lang="en-US" altLang="en-US" b="0" dirty="0">
                <a:solidFill>
                  <a:srgbClr val="DA1E05"/>
                </a:solidFill>
              </a:rPr>
            </a:br>
            <a:r>
              <a:rPr lang="en-US" altLang="en-US" b="0" dirty="0">
                <a:solidFill>
                  <a:srgbClr val="DA1E05"/>
                </a:solidFill>
              </a:rPr>
              <a:t>SEER2/EER2 Updates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2E14A7-BDAD-295D-078A-6FD334C3AD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447800"/>
            <a:ext cx="9144000" cy="453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7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3D6D307-0F9A-4A2F-9F66-69C76985541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3D6D307-0F9A-4A2F-9F66-69C7698554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066800"/>
          </a:xfrm>
        </p:spPr>
        <p:txBody>
          <a:bodyPr vert="horz"/>
          <a:lstStyle/>
          <a:p>
            <a:pPr algn="ctr"/>
            <a:r>
              <a:rPr lang="en-US" altLang="en-US" b="0" dirty="0">
                <a:solidFill>
                  <a:srgbClr val="DA1E05"/>
                </a:solidFill>
              </a:rPr>
              <a:t>HVAC Updates</a:t>
            </a:r>
            <a:br>
              <a:rPr lang="en-US" altLang="en-US" b="0" dirty="0">
                <a:solidFill>
                  <a:srgbClr val="DA1E05"/>
                </a:solidFill>
              </a:rPr>
            </a:br>
            <a:r>
              <a:rPr lang="en-US" altLang="en-US" b="0" dirty="0">
                <a:solidFill>
                  <a:srgbClr val="DA1E05"/>
                </a:solidFill>
              </a:rPr>
              <a:t>Rebate Updates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0CEF98-2AD1-BA35-B6BB-EC623A8501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" y="1397000"/>
            <a:ext cx="902208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2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3D6D307-0F9A-4A2F-9F66-69C76985541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3D6D307-0F9A-4A2F-9F66-69C7698554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066800"/>
          </a:xfrm>
        </p:spPr>
        <p:txBody>
          <a:bodyPr vert="horz"/>
          <a:lstStyle/>
          <a:p>
            <a:pPr algn="ctr"/>
            <a:r>
              <a:rPr lang="en-US" altLang="en-US" b="0" dirty="0">
                <a:solidFill>
                  <a:srgbClr val="DA1E05"/>
                </a:solidFill>
              </a:rPr>
              <a:t>HVAC Updates</a:t>
            </a:r>
            <a:br>
              <a:rPr lang="en-US" altLang="en-US" b="0" dirty="0">
                <a:solidFill>
                  <a:srgbClr val="DA1E05"/>
                </a:solidFill>
              </a:rPr>
            </a:br>
            <a:r>
              <a:rPr lang="en-US" altLang="en-US" b="0" dirty="0">
                <a:solidFill>
                  <a:srgbClr val="DA1E05"/>
                </a:solidFill>
              </a:rPr>
              <a:t>Strategic Issues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543800" cy="3733800"/>
          </a:xfrm>
        </p:spPr>
        <p:txBody>
          <a:bodyPr/>
          <a:lstStyle/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Air conditioner rebates were discontinued January 1, 2024</a:t>
            </a: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Effective January 1, 2024, natural gas furnaces (and boilers) must be replacing a noncondensing furnace (or boiler) to receive a rebate</a:t>
            </a: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Natural gas water heater rebates (storage and tankless) will be discontinued January 1, 2025</a:t>
            </a: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Natural gas furnace and boiler rebates will be discontinued January 1, 2027</a:t>
            </a:r>
          </a:p>
          <a:p>
            <a:pPr>
              <a:buFont typeface="Arial" charset="0"/>
              <a:buNone/>
            </a:pPr>
            <a:endParaRPr lang="en-US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</p:spTree>
    <p:extLst>
      <p:ext uri="{BB962C8B-B14F-4D97-AF65-F5344CB8AC3E}">
        <p14:creationId xmlns:p14="http://schemas.microsoft.com/office/powerpoint/2010/main" val="421600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3D6D307-0F9A-4A2F-9F66-69C76985541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3D6D307-0F9A-4A2F-9F66-69C7698554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066800"/>
          </a:xfrm>
        </p:spPr>
        <p:txBody>
          <a:bodyPr vert="horz"/>
          <a:lstStyle/>
          <a:p>
            <a:r>
              <a:rPr lang="en-US" altLang="en-US" b="0" dirty="0">
                <a:solidFill>
                  <a:srgbClr val="DA1E05"/>
                </a:solidFill>
              </a:rPr>
              <a:t>New Commercial BE Measures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543800" cy="3733800"/>
          </a:xfrm>
        </p:spPr>
        <p:txBody>
          <a:bodyPr/>
          <a:lstStyle/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Dual Fuel Heat Pump RTUs – retrofit only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&lt;5.4 tons: 13.7+ SEER, 10.5 EER, $1,150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5.4 to 11.3 tons: 12.2+ SEER, 111.3+ EER, $2,230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11.4 to 19.9 tons: 12.1+ SEER, 11.1+ EER, $3,520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20 to 63.3 tons: 12+ SEER, 10.9+ EER, $6,280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&gt; 63.3 tons: 12+ SEER, 10.9+ EER $16,760</a:t>
            </a:r>
          </a:p>
          <a:p>
            <a:pPr>
              <a:buClr>
                <a:srgbClr val="D81E05"/>
              </a:buClr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Heat Pump Water Heater ≥ 30,000 BTUH, $2000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≥ 3 UEF or ≥ 4.2 COP</a:t>
            </a:r>
          </a:p>
          <a:p>
            <a:pPr lvl="1"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+ $200 if Demand Response Enabled</a:t>
            </a:r>
          </a:p>
          <a:p>
            <a:pPr marL="457200" lvl="1" indent="0">
              <a:buClr>
                <a:srgbClr val="D81E05"/>
              </a:buClr>
              <a:buNone/>
            </a:pPr>
            <a:endParaRPr lang="en-US" altLang="en-US" dirty="0"/>
          </a:p>
          <a:p>
            <a:r>
              <a:rPr lang="en-US" altLang="en-US" dirty="0">
                <a:solidFill>
                  <a:schemeClr val="tx1"/>
                </a:solidFill>
              </a:rPr>
              <a:t>Demand Response Ready Water Heaters +$200</a:t>
            </a:r>
          </a:p>
          <a:p>
            <a:pPr>
              <a:buFont typeface="Arial" charset="0"/>
              <a:buNone/>
            </a:pPr>
            <a:endParaRPr lang="en-US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</p:spTree>
    <p:extLst>
      <p:ext uri="{BB962C8B-B14F-4D97-AF65-F5344CB8AC3E}">
        <p14:creationId xmlns:p14="http://schemas.microsoft.com/office/powerpoint/2010/main" val="221500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3D6D307-0F9A-4A2F-9F66-69C76985541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3D6D307-0F9A-4A2F-9F66-69C7698554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066800"/>
          </a:xfrm>
        </p:spPr>
        <p:txBody>
          <a:bodyPr vert="horz"/>
          <a:lstStyle/>
          <a:p>
            <a:pPr algn="ctr"/>
            <a:r>
              <a:rPr lang="en-US" altLang="en-US" b="0" dirty="0">
                <a:solidFill>
                  <a:srgbClr val="DA1E05"/>
                </a:solidFill>
              </a:rPr>
              <a:t>Midstream BE Measures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543800" cy="3733800"/>
          </a:xfrm>
        </p:spPr>
        <p:txBody>
          <a:bodyPr/>
          <a:lstStyle/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Measures are currently in midstream program and will remain there with a required rebate pass through.</a:t>
            </a:r>
          </a:p>
          <a:p>
            <a:pPr>
              <a:buClr>
                <a:srgbClr val="D81E05"/>
              </a:buClr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Mini/Multi Split(HP) $1,700</a:t>
            </a:r>
          </a:p>
          <a:p>
            <a:pPr marL="457200" lvl="1" indent="0">
              <a:buClr>
                <a:srgbClr val="D81E05"/>
              </a:buClr>
              <a:buNone/>
            </a:pPr>
            <a:r>
              <a:rPr lang="en-US" altLang="en-US" dirty="0">
                <a:solidFill>
                  <a:schemeClr val="tx1"/>
                </a:solidFill>
              </a:rPr>
              <a:t>15.2+ SEER2, 11.5+ EER2, 7.8+ HSPF2</a:t>
            </a: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Cold Climate Mini/Multi Split(HP) $2,200</a:t>
            </a:r>
          </a:p>
          <a:p>
            <a:pPr marL="457200" lvl="1" indent="0">
              <a:buClr>
                <a:srgbClr val="D81E05"/>
              </a:buClr>
              <a:buNone/>
            </a:pPr>
            <a:r>
              <a:rPr lang="en-US" altLang="en-US" dirty="0">
                <a:solidFill>
                  <a:schemeClr val="tx1"/>
                </a:solidFill>
              </a:rPr>
              <a:t>18+ SEER2, 11.5+ EER2, 8.5+ HSPF2</a:t>
            </a: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Packaged Terminal (HP)</a:t>
            </a:r>
          </a:p>
          <a:p>
            <a:pPr marL="457200" lvl="1" indent="0">
              <a:buClr>
                <a:srgbClr val="D81E05"/>
              </a:buClr>
              <a:buNone/>
            </a:pPr>
            <a:r>
              <a:rPr lang="en-US" altLang="en-US" dirty="0">
                <a:solidFill>
                  <a:schemeClr val="tx1"/>
                </a:solidFill>
              </a:rPr>
              <a:t> 11 EER $50, 11.5 EER $100, 12 EER $150</a:t>
            </a:r>
          </a:p>
          <a:p>
            <a:pPr>
              <a:buClr>
                <a:srgbClr val="D81E05"/>
              </a:buClr>
            </a:pPr>
            <a:r>
              <a:rPr lang="en-US" altLang="en-US" dirty="0">
                <a:solidFill>
                  <a:schemeClr val="tx1"/>
                </a:solidFill>
              </a:rPr>
              <a:t>Water Source Heat Pump 4.4 COP</a:t>
            </a:r>
          </a:p>
          <a:p>
            <a:pPr marL="457200" lvl="1" indent="0">
              <a:buClr>
                <a:srgbClr val="D81E05"/>
              </a:buClr>
              <a:buNone/>
            </a:pPr>
            <a:r>
              <a:rPr lang="en-US" altLang="en-US" dirty="0">
                <a:solidFill>
                  <a:schemeClr val="tx1"/>
                </a:solidFill>
              </a:rPr>
              <a:t>13.5 EER $120, 15 EER $170, 16 EER $250, 18 EER $300</a:t>
            </a:r>
          </a:p>
          <a:p>
            <a:pPr>
              <a:buClr>
                <a:srgbClr val="D81E05"/>
              </a:buClr>
            </a:pPr>
            <a:endParaRPr lang="en-US" altLang="en-US" dirty="0"/>
          </a:p>
          <a:p>
            <a:pPr marL="457200" lvl="1" indent="0">
              <a:buClr>
                <a:srgbClr val="D81E05"/>
              </a:buClr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0" indent="0">
              <a:buClr>
                <a:srgbClr val="D81E05"/>
              </a:buClr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0" indent="0">
              <a:buClr>
                <a:srgbClr val="D81E05"/>
              </a:buClr>
              <a:buNone/>
            </a:pPr>
            <a:endParaRPr lang="en-US" altLang="en-US" dirty="0"/>
          </a:p>
          <a:p>
            <a:pPr>
              <a:buFont typeface="Arial" charset="0"/>
              <a:buNone/>
            </a:pPr>
            <a:endParaRPr lang="en-US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</p:spTree>
    <p:extLst>
      <p:ext uri="{BB962C8B-B14F-4D97-AF65-F5344CB8AC3E}">
        <p14:creationId xmlns:p14="http://schemas.microsoft.com/office/powerpoint/2010/main" val="133820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6424A8A-0687-4972-A84F-782ABE4D9C4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6424A8A-0687-4972-A84F-782ABE4D9C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066800"/>
          </a:xfrm>
        </p:spPr>
        <p:txBody>
          <a:bodyPr vert="horz"/>
          <a:lstStyle/>
          <a:p>
            <a:r>
              <a:rPr lang="en-US" altLang="en-US" b="0" dirty="0">
                <a:solidFill>
                  <a:srgbClr val="DA1E05"/>
                </a:solidFill>
              </a:rPr>
              <a:t>Measures to be Removed Jan 1, 2024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543800" cy="3733800"/>
          </a:xfrm>
        </p:spPr>
        <p:txBody>
          <a:bodyPr/>
          <a:lstStyle/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New Construction Gas Water Heaters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      </a:t>
            </a:r>
            <a:r>
              <a:rPr lang="en-US" altLang="en-US" sz="1600" dirty="0"/>
              <a:t>Retrofit high-efficient water heaters will not be added to the 24-26 Plan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Non-Condensing Unit Heaters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Infrared Heaters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Mini/Multi Split AC, PTAC (Midstream)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DX Rooftop A/C Units with Gas Heating (Midstream)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     Over 20 tons DX units will remain as not sold with gas heating 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     Retrofit Only for DX units over 20 tons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-Does not apply to Income Qualified Commercial Customers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</p:spTree>
    <p:extLst>
      <p:ext uri="{BB962C8B-B14F-4D97-AF65-F5344CB8AC3E}">
        <p14:creationId xmlns:p14="http://schemas.microsoft.com/office/powerpoint/2010/main" val="3900171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6424A8A-0687-4972-A84F-782ABE4D9C4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6424A8A-0687-4972-A84F-782ABE4D9C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066800"/>
          </a:xfrm>
        </p:spPr>
        <p:txBody>
          <a:bodyPr vert="horz"/>
          <a:lstStyle/>
          <a:p>
            <a:r>
              <a:rPr lang="en-US" altLang="en-US" b="0" dirty="0">
                <a:solidFill>
                  <a:srgbClr val="DA1E05"/>
                </a:solidFill>
              </a:rPr>
              <a:t>Measures to be Added Jan 1, 2024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543800" cy="3733800"/>
          </a:xfrm>
        </p:spPr>
        <p:txBody>
          <a:bodyPr/>
          <a:lstStyle/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Boiler Tune Ups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- 25% of costs up to $250/ every other year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Retrofit Condensing Unit Heaters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&gt; 90% efficient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$500/ 100,000 BTUH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Retrofit Condensing Boilers and Process Boilers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≥ 88% efficient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$7000/ MMBTUH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b="1" dirty="0"/>
              <a:t>Gas Retrofit Water Heaters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≥ 92% efficient</a:t>
            </a:r>
          </a:p>
          <a:p>
            <a:pPr marL="0" indent="0">
              <a:buClr>
                <a:srgbClr val="D81E05"/>
              </a:buClr>
              <a:buNone/>
            </a:pPr>
            <a:r>
              <a:rPr lang="en-US" altLang="en-US" sz="1600" dirty="0"/>
              <a:t>- $400/ 100,000 BTUH</a:t>
            </a:r>
          </a:p>
          <a:p>
            <a:pPr marL="0" indent="0">
              <a:buClr>
                <a:srgbClr val="D81E05"/>
              </a:buClr>
              <a:buNone/>
            </a:pPr>
            <a:endParaRPr lang="en-US" alt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HVAC-R</a:t>
            </a:r>
          </a:p>
        </p:txBody>
      </p:sp>
    </p:spTree>
    <p:extLst>
      <p:ext uri="{BB962C8B-B14F-4D97-AF65-F5344CB8AC3E}">
        <p14:creationId xmlns:p14="http://schemas.microsoft.com/office/powerpoint/2010/main" val="35897601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eme1">
  <a:themeElements>
    <a:clrScheme name="XE Brand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3B2"/>
      </a:accent1>
      <a:accent2>
        <a:srgbClr val="D57800"/>
      </a:accent2>
      <a:accent3>
        <a:srgbClr val="007B5F"/>
      </a:accent3>
      <a:accent4>
        <a:srgbClr val="005F83"/>
      </a:accent4>
      <a:accent5>
        <a:srgbClr val="F3D54E"/>
      </a:accent5>
      <a:accent6>
        <a:srgbClr val="C3C6A8"/>
      </a:accent6>
      <a:hlink>
        <a:srgbClr val="3366CC"/>
      </a:hlink>
      <a:folHlink>
        <a:srgbClr val="33C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152B4D3775DF40BBF856C15EADC3CA" ma:contentTypeVersion="0" ma:contentTypeDescription="Create a new document." ma:contentTypeScope="" ma:versionID="130c0b09197ca69e7ae3497375446a2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AC1DC9C-3DB8-48A4-9618-7EDADDE3FC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445AAA-814F-49A0-AD6F-B8F34B146D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7A0697B-995F-4B74-9C1D-35AFB57956FD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pptC36D.tmp</Template>
  <TotalTime>7259</TotalTime>
  <Words>473</Words>
  <Application>Microsoft Office PowerPoint</Application>
  <PresentationFormat>On-screen Show (4:3)</PresentationFormat>
  <Paragraphs>78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Theme1</vt:lpstr>
      <vt:lpstr>think-cell Slide</vt:lpstr>
      <vt:lpstr>HVAC Updates SEER2/EER2 Updates</vt:lpstr>
      <vt:lpstr>HVAC Updates Rebate Updates</vt:lpstr>
      <vt:lpstr>HVAC Updates Strategic Issues</vt:lpstr>
      <vt:lpstr>New Commercial BE Measures</vt:lpstr>
      <vt:lpstr>Midstream BE Measures</vt:lpstr>
      <vt:lpstr>Measures to be Removed Jan 1, 2024</vt:lpstr>
      <vt:lpstr>Measures to be Added Jan 1, 2024</vt:lpstr>
    </vt:vector>
  </TitlesOfParts>
  <Company>Xcel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Xcel Energy</dc:creator>
  <cp:lastModifiedBy>Martin, Joshua C</cp:lastModifiedBy>
  <cp:revision>262</cp:revision>
  <cp:lastPrinted>2014-11-25T15:14:51Z</cp:lastPrinted>
  <dcterms:created xsi:type="dcterms:W3CDTF">2014-10-16T17:34:05Z</dcterms:created>
  <dcterms:modified xsi:type="dcterms:W3CDTF">2024-03-08T15:58:14Z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11ac0a8-6b99-444d-a60f-7336bfe397d8_Enabled">
    <vt:lpwstr>true</vt:lpwstr>
  </property>
  <property fmtid="{D5CDD505-2E9C-101B-9397-08002B2CF9AE}" pid="3" name="MSIP_Label_611ac0a8-6b99-444d-a60f-7336bfe397d8_SetDate">
    <vt:lpwstr>2023-07-31T16:12:11Z</vt:lpwstr>
  </property>
  <property fmtid="{D5CDD505-2E9C-101B-9397-08002B2CF9AE}" pid="4" name="MSIP_Label_611ac0a8-6b99-444d-a60f-7336bfe397d8_Method">
    <vt:lpwstr>Standard</vt:lpwstr>
  </property>
  <property fmtid="{D5CDD505-2E9C-101B-9397-08002B2CF9AE}" pid="5" name="MSIP_Label_611ac0a8-6b99-444d-a60f-7336bfe397d8_Name">
    <vt:lpwstr>II - Internal Information</vt:lpwstr>
  </property>
  <property fmtid="{D5CDD505-2E9C-101B-9397-08002B2CF9AE}" pid="6" name="MSIP_Label_611ac0a8-6b99-444d-a60f-7336bfe397d8_SiteId">
    <vt:lpwstr>24b2a583-5c05-4b6a-b4e9-4e12dc0025ad</vt:lpwstr>
  </property>
  <property fmtid="{D5CDD505-2E9C-101B-9397-08002B2CF9AE}" pid="7" name="MSIP_Label_611ac0a8-6b99-444d-a60f-7336bfe397d8_ActionId">
    <vt:lpwstr>a5ef7917-afdb-48b1-aebe-b9e80a88c11c</vt:lpwstr>
  </property>
  <property fmtid="{D5CDD505-2E9C-101B-9397-08002B2CF9AE}" pid="8" name="MSIP_Label_611ac0a8-6b99-444d-a60f-7336bfe397d8_ContentBits">
    <vt:lpwstr>0</vt:lpwstr>
  </property>
</Properties>
</file>