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8"/>
  </p:notesMasterIdLst>
  <p:sldIdLst>
    <p:sldId id="256" r:id="rId2"/>
    <p:sldId id="297" r:id="rId3"/>
    <p:sldId id="301" r:id="rId4"/>
    <p:sldId id="300" r:id="rId5"/>
    <p:sldId id="292" r:id="rId6"/>
    <p:sldId id="293" r:id="rId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1" autoAdjust="0"/>
    <p:restoredTop sz="66613" autoAdjust="0"/>
  </p:normalViewPr>
  <p:slideViewPr>
    <p:cSldViewPr>
      <p:cViewPr varScale="1">
        <p:scale>
          <a:sx n="69" d="100"/>
          <a:sy n="69" d="100"/>
        </p:scale>
        <p:origin x="2528" y="176"/>
      </p:cViewPr>
      <p:guideLst>
        <p:guide orient="horz" pos="2160"/>
        <p:guide pos="2880"/>
      </p:guideLst>
    </p:cSldViewPr>
  </p:slideViewPr>
  <p:notesTextViewPr>
    <p:cViewPr>
      <p:scale>
        <a:sx n="95" d="100"/>
        <a:sy n="95" d="100"/>
      </p:scale>
      <p:origin x="0" y="0"/>
    </p:cViewPr>
  </p:notesTextViewPr>
  <p:sorterViewPr>
    <p:cViewPr>
      <p:scale>
        <a:sx n="100" d="100"/>
        <a:sy n="100" d="100"/>
      </p:scale>
      <p:origin x="0" y="2082"/>
    </p:cViewPr>
  </p:sorterViewPr>
  <p:notesViewPr>
    <p:cSldViewPr>
      <p:cViewPr varScale="1">
        <p:scale>
          <a:sx n="52" d="100"/>
          <a:sy n="52" d="100"/>
        </p:scale>
        <p:origin x="-1092"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F1CF12F-DC6E-4075-AB68-685ED97F520D}" type="datetimeFigureOut">
              <a:rPr lang="en-US" smtClean="0"/>
              <a:t>7/14/21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3814871F-C197-41D4-8097-A816E1946A23}" type="slidenum">
              <a:rPr lang="en-US" smtClean="0"/>
              <a:t>‹#›</a:t>
            </a:fld>
            <a:endParaRPr lang="en-US"/>
          </a:p>
        </p:txBody>
      </p:sp>
    </p:spTree>
    <p:extLst>
      <p:ext uri="{BB962C8B-B14F-4D97-AF65-F5344CB8AC3E}">
        <p14:creationId xmlns:p14="http://schemas.microsoft.com/office/powerpoint/2010/main" val="318017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My name is K.C. Cunilio and I am with the law firm Dietze and Davis and I will be providing a brief regulatory update regarding proceedings at the Colorado Public Utilities Commission.</a:t>
            </a:r>
          </a:p>
        </p:txBody>
      </p:sp>
      <p:sp>
        <p:nvSpPr>
          <p:cNvPr id="4" name="Slide Number Placeholder 3"/>
          <p:cNvSpPr>
            <a:spLocks noGrp="1"/>
          </p:cNvSpPr>
          <p:nvPr>
            <p:ph type="sldNum" sz="quarter" idx="10"/>
          </p:nvPr>
        </p:nvSpPr>
        <p:spPr/>
        <p:txBody>
          <a:bodyPr/>
          <a:lstStyle/>
          <a:p>
            <a:fld id="{3814871F-C197-41D4-8097-A816E1946A23}" type="slidenum">
              <a:rPr lang="en-US" smtClean="0"/>
              <a:t>1</a:t>
            </a:fld>
            <a:endParaRPr lang="en-US"/>
          </a:p>
        </p:txBody>
      </p:sp>
    </p:spTree>
    <p:extLst>
      <p:ext uri="{BB962C8B-B14F-4D97-AF65-F5344CB8AC3E}">
        <p14:creationId xmlns:p14="http://schemas.microsoft.com/office/powerpoint/2010/main" val="386437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spring Black Hills electric filed an application seeking approval of their 2022 through 2024 DSM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Company’s proposed 2022-2024 energy-efficiency portfolio is composed of three categories: Residential, Commercial and Industrial, and Special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Company notes that if its proposed DSM goals can be met, it will result in Black Hills achieving more than 50% of Colorado’s statutory requirement by the end of 2024, ahead of schedule to meet the 2028 statutory deadline.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the proposed Plan, new program changes include: residential electrification programs/pilots; the launch of an online marketplace; the creation of an umbrella program to address commercial and industrial DSM solutions; and a new demand response program to address economic interruptions in light of the February 2021 cold-weather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Company also sponsored an Energy Efficiency and Demand Response Potential Study (filed as Attachment AWC-1). This Study found that most residential customers (81%) have some form of air conditioning while few customers (9%) have electric heat</a:t>
            </a:r>
            <a:r>
              <a:rPr lang="en-US" dirty="0">
                <a:effectLst/>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docket is now underway after being referred to an administrative law judge who just granted interventions. The 8 parties to this case are: The Company, PUC Stuff, the Energy Office, the Office of consumer counsel, Western Resource Advocates, Energy Outreach Colorado, ChargePoint, and SWEEP.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parties are putting forth a procedural schedule to schedule the filing of Answer , Cross Answer and Rebuttal testimony along with an evidentiary hearing. The hearing must take place by mid October given the 250 statutory deadline to a final Commission decision. We except the plan to be approved and to be implemented in early to mid 2022. </a:t>
            </a:r>
          </a:p>
        </p:txBody>
      </p:sp>
      <p:sp>
        <p:nvSpPr>
          <p:cNvPr id="4" name="Slide Number Placeholder 3"/>
          <p:cNvSpPr>
            <a:spLocks noGrp="1"/>
          </p:cNvSpPr>
          <p:nvPr>
            <p:ph type="sldNum" sz="quarter" idx="10"/>
          </p:nvPr>
        </p:nvSpPr>
        <p:spPr/>
        <p:txBody>
          <a:bodyPr/>
          <a:lstStyle/>
          <a:p>
            <a:fld id="{3814871F-C197-41D4-8097-A816E1946A23}" type="slidenum">
              <a:rPr lang="en-US" smtClean="0"/>
              <a:t>2</a:t>
            </a:fld>
            <a:endParaRPr lang="en-US"/>
          </a:p>
        </p:txBody>
      </p:sp>
    </p:spTree>
    <p:extLst>
      <p:ext uri="{BB962C8B-B14F-4D97-AF65-F5344CB8AC3E}">
        <p14:creationId xmlns:p14="http://schemas.microsoft.com/office/powerpoint/2010/main" val="229018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June 15th, 2021, Xcel  filed an Application for Approval to Amend the Certificate of Public Convenience and Necessity (“CPCN”) for its Advanced Grid Intelligence and Security (“AGIS”) Initiative.</a:t>
            </a:r>
          </a:p>
          <a:p>
            <a:endParaRPr lang="en-US" dirty="0"/>
          </a:p>
          <a:p>
            <a:r>
              <a:rPr lang="en-US" dirty="0"/>
              <a:t>Originally, the filing for the AGIS Initiative was presented for as an application for a CPCN in the fall of 2016 to implement specifically advanced metering infrastructure along with grid intelligence that enables more interactivity and data sharing with customers as well as integration of more distributed 4 energy resources on the grid</a:t>
            </a:r>
          </a:p>
          <a:p>
            <a:endParaRPr lang="en-US" sz="1200" b="0" i="0" u="none" strike="noStrike" kern="1200" dirty="0">
              <a:solidFill>
                <a:schemeClr val="tx1"/>
              </a:solidFill>
              <a:effectLst/>
              <a:latin typeface="+mn-lt"/>
              <a:ea typeface="+mn-ea"/>
              <a:cs typeface="+mn-cs"/>
            </a:endParaRPr>
          </a:p>
          <a:p>
            <a:r>
              <a:rPr lang="en-US" dirty="0"/>
              <a:t>In the time since, the Company has progressed forward on implementing the components of the AGIS Settlement. However, the technology of the advanced meters did not stand still.</a:t>
            </a:r>
          </a:p>
          <a:p>
            <a:endParaRPr lang="en-US" sz="1200" b="0" i="0" u="none" strike="noStrike" kern="1200" dirty="0">
              <a:solidFill>
                <a:schemeClr val="tx1"/>
              </a:solidFill>
              <a:effectLst/>
              <a:latin typeface="+mn-lt"/>
              <a:ea typeface="+mn-ea"/>
              <a:cs typeface="+mn-cs"/>
            </a:endParaRPr>
          </a:p>
          <a:p>
            <a:r>
              <a:rPr lang="en-US" dirty="0"/>
              <a:t>In the evaluation of meters and ultimately the </a:t>
            </a:r>
            <a:r>
              <a:rPr lang="en-US" dirty="0" err="1"/>
              <a:t>Itron</a:t>
            </a:r>
            <a:r>
              <a:rPr lang="en-US" dirty="0"/>
              <a:t> meter selection, the Company was able to successfully purchase the more advanced technology with the potential of Distributed Intelligence within the budget approved by the Commission in the AGIS Settlement.</a:t>
            </a:r>
          </a:p>
          <a:p>
            <a:endParaRPr lang="en-US" dirty="0"/>
          </a:p>
          <a:p>
            <a:r>
              <a:rPr lang="en-US" dirty="0"/>
              <a:t>In its Application, the Company seeks amendments to its AGIS CPCN with regard to features of advanced meters, including the Home Area Network (“HAN”), Distributed Intelligence (“DI”) capabilities.</a:t>
            </a:r>
          </a:p>
          <a:p>
            <a:endParaRPr lang="en-US" dirty="0"/>
          </a:p>
          <a:p>
            <a:r>
              <a:rPr lang="en-US" dirty="0"/>
              <a:t>Specifically, Public Service seeks a Commission decision finding that: </a:t>
            </a:r>
          </a:p>
          <a:p>
            <a:endParaRPr lang="en-US" dirty="0"/>
          </a:p>
          <a:p>
            <a:pPr marL="228600" indent="-228600">
              <a:buAutoNum type="arabicParenBoth"/>
            </a:pPr>
            <a:r>
              <a:rPr lang="en-US" dirty="0"/>
              <a:t>the Company’s development and utilization of Distributed Intelligence  capabilities is reasonable and in the public interest;</a:t>
            </a:r>
          </a:p>
          <a:p>
            <a:pPr marL="228600" indent="-228600">
              <a:buAutoNum type="arabicParenBoth"/>
            </a:pPr>
            <a:endParaRPr lang="en-US" dirty="0"/>
          </a:p>
          <a:p>
            <a:pPr marL="228600" indent="-228600">
              <a:buAutoNum type="arabicParenBoth"/>
            </a:pPr>
            <a:r>
              <a:rPr lang="en-US" dirty="0"/>
              <a:t>the Company’s decision to use the IEEE 2030.5 Wi-Fi communication protocol for HAN connectivity is consistent with the requirements of the Unopposed Comprehensive Settlement Agreement 1</a:t>
            </a:r>
          </a:p>
          <a:p>
            <a:pPr marL="228600" indent="-228600">
              <a:buAutoNum type="arabicParenBoth"/>
            </a:pPr>
            <a:endParaRPr lang="en-US" dirty="0"/>
          </a:p>
          <a:p>
            <a:pPr marL="228600" indent="-228600">
              <a:buAutoNum type="arabicParenBoth"/>
            </a:pPr>
            <a:r>
              <a:rPr lang="en-US" dirty="0"/>
              <a:t> the Company’s provision of data to third parties via Green Button Connect My Data and the HAN is sufficient, and third-party open access to DI capabilities and DI data from the meter is not in the public interest at this time. O</a:t>
            </a:r>
          </a:p>
          <a:p>
            <a:endParaRPr lang="en-US" dirty="0"/>
          </a:p>
          <a:p>
            <a:r>
              <a:rPr lang="en-US" dirty="0"/>
              <a:t>The Company intends to deploy 1.6 million advanced meters beginning approximately June 28, 2021 as a central part of the Company’s $612 million AGIS Initiative.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proceeding is still in the early stages as the intervention period runs until this Friday. So far, </a:t>
            </a:r>
            <a:r>
              <a:rPr lang="en-US" sz="1200" b="0" i="0" u="none" strike="noStrike" kern="1200" dirty="0" err="1">
                <a:solidFill>
                  <a:schemeClr val="tx1"/>
                </a:solidFill>
                <a:effectLst/>
                <a:latin typeface="+mn-lt"/>
                <a:ea typeface="+mn-ea"/>
                <a:cs typeface="+mn-cs"/>
              </a:rPr>
              <a:t>Mission:data</a:t>
            </a:r>
            <a:r>
              <a:rPr lang="en-US" sz="1200" b="0" i="0" u="none" strike="noStrike" kern="1200" dirty="0">
                <a:solidFill>
                  <a:schemeClr val="tx1"/>
                </a:solidFill>
                <a:effectLst/>
                <a:latin typeface="+mn-lt"/>
                <a:ea typeface="+mn-ea"/>
                <a:cs typeface="+mn-cs"/>
              </a:rPr>
              <a:t> and Western Resource Advocates have moved to intervene as parties to this proceeding. </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14871F-C197-41D4-8097-A816E1946A23}" type="slidenum">
              <a:rPr lang="en-US" smtClean="0"/>
              <a:t>3</a:t>
            </a:fld>
            <a:endParaRPr lang="en-US"/>
          </a:p>
        </p:txBody>
      </p:sp>
    </p:spTree>
    <p:extLst>
      <p:ext uri="{BB962C8B-B14F-4D97-AF65-F5344CB8AC3E}">
        <p14:creationId xmlns:p14="http://schemas.microsoft.com/office/powerpoint/2010/main" val="428535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June 1, 2021, Black hills Colorado Gas  filed an Advice Letter with tariff sheets to implement an increase in base rate revenues of 20.3 percent, or $14,578,803, over currently approved rates of $71,942,254.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Company has 3 different  rates areas across its gas service territory: Rate Area 1 (which is made up of Western Slope as well as communities in Larimer and Weld counties, Rate Area 2 (mainly rural Eastern Colorado communities), and Rate Area 3 (which is Castle Rock south to Monument, Fountain, Woodland Park, east to Kiowa, Limon and Burlington and the surrounding areas to these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Company is requesting an annual increase in base rate revenues of: $5,331,686 for Base Rate Area 1 (15%); $4,547,940 for Base Rate Area 2 (46.7%); and $4,699,177 for Base Rate Area 3 (17.6%).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Company has also proposed to increase the fixed monthly customer charge for residential customers significantly, from current levels ranging from of $9.44 to $11.70, to $13.00 - $17.00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proceeding is still in the early stages as the intervention period runs until the end of the July.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 far, PUC Staff, the OCC, Energy Outreach Colorado and Bachelor Gulch Village Association have sought to intervene. </a:t>
            </a:r>
            <a:endParaRPr lang="en-US" dirty="0"/>
          </a:p>
        </p:txBody>
      </p:sp>
      <p:sp>
        <p:nvSpPr>
          <p:cNvPr id="4" name="Slide Number Placeholder 3"/>
          <p:cNvSpPr>
            <a:spLocks noGrp="1"/>
          </p:cNvSpPr>
          <p:nvPr>
            <p:ph type="sldNum" sz="quarter" idx="5"/>
          </p:nvPr>
        </p:nvSpPr>
        <p:spPr/>
        <p:txBody>
          <a:bodyPr/>
          <a:lstStyle/>
          <a:p>
            <a:fld id="{3814871F-C197-41D4-8097-A816E1946A23}" type="slidenum">
              <a:rPr lang="en-US" smtClean="0"/>
              <a:t>4</a:t>
            </a:fld>
            <a:endParaRPr lang="en-US"/>
          </a:p>
        </p:txBody>
      </p:sp>
    </p:spTree>
    <p:extLst>
      <p:ext uri="{BB962C8B-B14F-4D97-AF65-F5344CB8AC3E}">
        <p14:creationId xmlns:p14="http://schemas.microsoft.com/office/powerpoint/2010/main" val="258104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month, Xcel filed a staggered Phase I (revenue requirement) and Phase II (cost allocation and rate design) rate review case within a single proceeding. </a:t>
            </a:r>
          </a:p>
          <a:p>
            <a:pPr marL="0" indent="0">
              <a:buNone/>
            </a:pPr>
            <a:endParaRPr lang="en-US" dirty="0"/>
          </a:p>
          <a:p>
            <a:pPr marL="0" indent="0">
              <a:buNone/>
            </a:pPr>
            <a:r>
              <a:rPr lang="en-US" dirty="0"/>
              <a:t>Public Service says it is seeking a total increase in base rate revenues of $470 Million </a:t>
            </a:r>
          </a:p>
          <a:p>
            <a:pPr marL="0" indent="0">
              <a:buNone/>
            </a:pPr>
            <a:endParaRPr lang="en-US" dirty="0"/>
          </a:p>
          <a:p>
            <a:pPr marL="0" indent="0">
              <a:buNone/>
            </a:pPr>
            <a:r>
              <a:rPr lang="en-US" sz="1200" b="0" i="0" u="none" strike="noStrike" kern="1200" dirty="0">
                <a:solidFill>
                  <a:schemeClr val="tx1"/>
                </a:solidFill>
                <a:effectLst/>
                <a:latin typeface="+mn-lt"/>
                <a:ea typeface="+mn-ea"/>
                <a:cs typeface="+mn-cs"/>
              </a:rPr>
              <a:t>67% Class Cost of Service is related to costs with programs already approved or other ratemaking determinations made in past cases (AGIS, Wildfire Mitigation, community resilience, TEP, innovative clean tech. projects).</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If approved, these new rates would result in Monthly Bill Increase of 13% for Residential customers; and About the same for small commercial customers. </a:t>
            </a:r>
            <a:r>
              <a:rPr lang="en-US" dirty="0"/>
              <a:t>This comes out to a $9.50 per month increase and commercial customers roughly $14.50 per month increase.</a:t>
            </a:r>
          </a:p>
          <a:p>
            <a:pPr marL="0" indent="0">
              <a:buNone/>
            </a:pPr>
            <a:endParaRPr lang="en-US" dirty="0"/>
          </a:p>
          <a:p>
            <a:pPr marL="0" indent="0">
              <a:buNone/>
            </a:pPr>
            <a:r>
              <a:rPr lang="en-US" dirty="0"/>
              <a:t>This morning, the PUC suspended the advice letter and set the matter for a hearing. A 30-day notice and intervention should commence in the coming days.</a:t>
            </a:r>
          </a:p>
        </p:txBody>
      </p:sp>
      <p:sp>
        <p:nvSpPr>
          <p:cNvPr id="4" name="Slide Number Placeholder 3"/>
          <p:cNvSpPr>
            <a:spLocks noGrp="1"/>
          </p:cNvSpPr>
          <p:nvPr>
            <p:ph type="sldNum" sz="quarter" idx="10"/>
          </p:nvPr>
        </p:nvSpPr>
        <p:spPr/>
        <p:txBody>
          <a:bodyPr/>
          <a:lstStyle/>
          <a:p>
            <a:fld id="{3814871F-C197-41D4-8097-A816E1946A23}" type="slidenum">
              <a:rPr lang="en-US" smtClean="0"/>
              <a:t>5</a:t>
            </a:fld>
            <a:endParaRPr lang="en-US"/>
          </a:p>
        </p:txBody>
      </p:sp>
    </p:spTree>
    <p:extLst>
      <p:ext uri="{BB962C8B-B14F-4D97-AF65-F5344CB8AC3E}">
        <p14:creationId xmlns:p14="http://schemas.microsoft.com/office/powerpoint/2010/main" val="399408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4871F-C197-41D4-8097-A816E1946A23}" type="slidenum">
              <a:rPr lang="en-US" smtClean="0"/>
              <a:t>6</a:t>
            </a:fld>
            <a:endParaRPr lang="en-US"/>
          </a:p>
        </p:txBody>
      </p:sp>
    </p:spTree>
    <p:extLst>
      <p:ext uri="{BB962C8B-B14F-4D97-AF65-F5344CB8AC3E}">
        <p14:creationId xmlns:p14="http://schemas.microsoft.com/office/powerpoint/2010/main" val="808248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8D0677E-FF62-4D7D-B0F3-196B92490D51}" type="datetime1">
              <a:rPr lang="en-US" smtClean="0"/>
              <a:t>7/14/21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1448D4D-3DA4-445D-BBA9-803E3C44FAA1}"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69D561-BBBE-41C8-AE47-070FEF010666}" type="datetime1">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08F7-502B-47C0-BEE0-36E3C5D93C51}" type="datetime1">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D0055-4391-4B06-8FB1-232F4F58280C}" type="datetime1">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58FBA-C8F0-4827-A1DE-D37E6AE35D26}" type="datetime1">
              <a:rPr lang="en-US" smtClean="0"/>
              <a:t>7/14/21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29E6FC6-0E74-4C9B-B5E0-C9044FFEC91F}" type="datetime1">
              <a:rPr lang="en-US" smtClean="0"/>
              <a:t>7/14/21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48D4D-3DA4-445D-BBA9-803E3C44FAA1}"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722318-5511-46ED-9BB4-277F5E2466A5}" type="datetime1">
              <a:rPr lang="en-US" smtClean="0"/>
              <a:t>7/14/21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FC3D14-335E-4C73-AA00-4FBF3D571DC9}" type="datetime1">
              <a:rPr lang="en-US" smtClean="0"/>
              <a:t>7/14/21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F769-FFE6-4AD7-8B57-187E13CF0A1D}" type="datetime1">
              <a:rPr lang="en-US" smtClean="0"/>
              <a:t>7/14/21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A95D92-CFF5-43F9-B997-ED29FE90128B}" type="datetime1">
              <a:rPr lang="en-US" smtClean="0"/>
              <a:t>7/14/21</a:t>
            </a:fld>
            <a:endParaRPr lang="en-US"/>
          </a:p>
        </p:txBody>
      </p:sp>
      <p:sp>
        <p:nvSpPr>
          <p:cNvPr id="7" name="Slide Number Placeholder 6"/>
          <p:cNvSpPr>
            <a:spLocks noGrp="1"/>
          </p:cNvSpPr>
          <p:nvPr>
            <p:ph type="sldNum" sz="quarter" idx="12"/>
          </p:nvPr>
        </p:nvSpPr>
        <p:spPr/>
        <p:txBody>
          <a:bodyPr/>
          <a:lstStyle/>
          <a:p>
            <a:fld id="{E1448D4D-3DA4-445D-BBA9-803E3C44FAA1}"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3DD73-8C5E-4775-B31B-283ECFE89C17}" type="datetime1">
              <a:rPr lang="en-US" smtClean="0"/>
              <a:t>7/14/21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3BD90D7-8D31-4B03-B159-9EE309B18440}" type="datetime1">
              <a:rPr lang="en-US" smtClean="0"/>
              <a:t>7/14/21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1448D4D-3DA4-445D-BBA9-803E3C44FA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514600"/>
            <a:ext cx="3313355" cy="1896036"/>
          </a:xfrm>
        </p:spPr>
        <p:txBody>
          <a:bodyPr>
            <a:normAutofit/>
          </a:bodyPr>
          <a:lstStyle/>
          <a:p>
            <a:r>
              <a:rPr lang="en-US" sz="2200" dirty="0">
                <a:solidFill>
                  <a:srgbClr val="FF0000"/>
                </a:solidFill>
              </a:rPr>
              <a:t>July 14, 2021 PAC Meeting</a:t>
            </a:r>
            <a:br>
              <a:rPr lang="en-US" sz="2200" dirty="0">
                <a:solidFill>
                  <a:srgbClr val="FF0000"/>
                </a:solidFill>
              </a:rPr>
            </a:br>
            <a:r>
              <a:rPr lang="en-US" dirty="0"/>
              <a:t>PUC General Update</a:t>
            </a:r>
          </a:p>
        </p:txBody>
      </p:sp>
      <p:sp>
        <p:nvSpPr>
          <p:cNvPr id="3" name="Subtitle 2"/>
          <p:cNvSpPr>
            <a:spLocks noGrp="1"/>
          </p:cNvSpPr>
          <p:nvPr>
            <p:ph type="subTitle" idx="1"/>
          </p:nvPr>
        </p:nvSpPr>
        <p:spPr>
          <a:xfrm>
            <a:off x="4733365" y="4754276"/>
            <a:ext cx="3309803" cy="1446320"/>
          </a:xfrm>
        </p:spPr>
        <p:txBody>
          <a:bodyPr>
            <a:normAutofit/>
          </a:bodyPr>
          <a:lstStyle/>
          <a:p>
            <a:r>
              <a:rPr lang="en-US" dirty="0"/>
              <a:t>K.C. Cunilio </a:t>
            </a:r>
          </a:p>
          <a:p>
            <a:r>
              <a:rPr lang="en-US" dirty="0" err="1"/>
              <a:t>Dietze</a:t>
            </a:r>
            <a:r>
              <a:rPr lang="en-US" dirty="0"/>
              <a:t> and Davis P.C.</a:t>
            </a:r>
          </a:p>
          <a:p>
            <a:r>
              <a:rPr lang="en-US" i="1" dirty="0"/>
              <a:t>EEBC Counsel </a:t>
            </a:r>
          </a:p>
          <a:p>
            <a:endParaRPr lang="en-US" dirty="0"/>
          </a:p>
        </p:txBody>
      </p:sp>
      <p:sp>
        <p:nvSpPr>
          <p:cNvPr id="4" name="Slide Number Placeholder 3"/>
          <p:cNvSpPr>
            <a:spLocks noGrp="1"/>
          </p:cNvSpPr>
          <p:nvPr>
            <p:ph type="sldNum" sz="quarter" idx="12"/>
          </p:nvPr>
        </p:nvSpPr>
        <p:spPr/>
        <p:txBody>
          <a:bodyPr/>
          <a:lstStyle/>
          <a:p>
            <a:fld id="{E1448D4D-3DA4-445D-BBA9-803E3C44FAA1}" type="slidenum">
              <a:rPr lang="en-US" smtClean="0"/>
              <a:t>1</a:t>
            </a:fld>
            <a:endParaRPr lang="en-US"/>
          </a:p>
        </p:txBody>
      </p:sp>
      <p:pic>
        <p:nvPicPr>
          <p:cNvPr id="5" name="Picture 4">
            <a:extLst>
              <a:ext uri="{FF2B5EF4-FFF2-40B4-BE49-F238E27FC236}">
                <a16:creationId xmlns:a16="http://schemas.microsoft.com/office/drawing/2014/main" id="{9C27A55F-E197-EE40-A021-B3E8F4376D00}"/>
              </a:ext>
            </a:extLst>
          </p:cNvPr>
          <p:cNvPicPr>
            <a:picLocks noChangeAspect="1"/>
          </p:cNvPicPr>
          <p:nvPr/>
        </p:nvPicPr>
        <p:blipFill>
          <a:blip r:embed="rId3"/>
          <a:stretch>
            <a:fillRect/>
          </a:stretch>
        </p:blipFill>
        <p:spPr>
          <a:xfrm>
            <a:off x="4705291" y="772909"/>
            <a:ext cx="3351183" cy="674891"/>
          </a:xfrm>
          <a:prstGeom prst="rect">
            <a:avLst/>
          </a:prstGeom>
        </p:spPr>
      </p:pic>
    </p:spTree>
    <p:extLst>
      <p:ext uri="{BB962C8B-B14F-4D97-AF65-F5344CB8AC3E}">
        <p14:creationId xmlns:p14="http://schemas.microsoft.com/office/powerpoint/2010/main" val="188309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020" y="736289"/>
            <a:ext cx="8242151" cy="722864"/>
          </a:xfrm>
        </p:spPr>
        <p:txBody>
          <a:bodyPr>
            <a:normAutofit fontScale="90000"/>
          </a:bodyPr>
          <a:lstStyle/>
          <a:p>
            <a:r>
              <a:rPr lang="en-US" dirty="0"/>
              <a:t>Black Hills Electric 2022-24 DSM Plan</a:t>
            </a:r>
          </a:p>
        </p:txBody>
      </p:sp>
      <p:pic>
        <p:nvPicPr>
          <p:cNvPr id="7" name="Content Placeholder 6" descr="Logo, company name&#10;&#10;Description automatically generated">
            <a:extLst>
              <a:ext uri="{FF2B5EF4-FFF2-40B4-BE49-F238E27FC236}">
                <a16:creationId xmlns:a16="http://schemas.microsoft.com/office/drawing/2014/main" id="{BF12C2C7-79E8-DC49-8DD6-DB6EDF28B41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964"/>
          <a:stretch/>
        </p:blipFill>
        <p:spPr>
          <a:xfrm>
            <a:off x="5496927" y="1981200"/>
            <a:ext cx="2916175" cy="1600200"/>
          </a:xfrm>
        </p:spPr>
      </p:pic>
      <p:sp>
        <p:nvSpPr>
          <p:cNvPr id="4" name="Slide Number Placeholder 3"/>
          <p:cNvSpPr>
            <a:spLocks noGrp="1"/>
          </p:cNvSpPr>
          <p:nvPr>
            <p:ph type="sldNum" sz="quarter" idx="12"/>
          </p:nvPr>
        </p:nvSpPr>
        <p:spPr/>
        <p:txBody>
          <a:bodyPr/>
          <a:lstStyle/>
          <a:p>
            <a:fld id="{E1448D4D-3DA4-445D-BBA9-803E3C44FAA1}" type="slidenum">
              <a:rPr lang="en-US" smtClean="0"/>
              <a:t>2</a:t>
            </a:fld>
            <a:endParaRPr lang="en-US"/>
          </a:p>
        </p:txBody>
      </p:sp>
      <p:sp>
        <p:nvSpPr>
          <p:cNvPr id="11" name="TextBox 10">
            <a:extLst>
              <a:ext uri="{FF2B5EF4-FFF2-40B4-BE49-F238E27FC236}">
                <a16:creationId xmlns:a16="http://schemas.microsoft.com/office/drawing/2014/main" id="{44F5E30A-3096-3343-A339-5A1FFEA3DCE4}"/>
              </a:ext>
            </a:extLst>
          </p:cNvPr>
          <p:cNvSpPr txBox="1"/>
          <p:nvPr/>
        </p:nvSpPr>
        <p:spPr>
          <a:xfrm>
            <a:off x="762000" y="1809028"/>
            <a:ext cx="7467600" cy="4154984"/>
          </a:xfrm>
          <a:prstGeom prst="rect">
            <a:avLst/>
          </a:prstGeom>
          <a:noFill/>
        </p:spPr>
        <p:txBody>
          <a:bodyPr wrap="square" rtlCol="0">
            <a:spAutoFit/>
          </a:bodyPr>
          <a:lstStyle/>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a:t>Proceeding No. 21A-0166E</a:t>
            </a:r>
          </a:p>
          <a:p>
            <a:pPr marL="285750"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a:t>Proposed Budget of $20 Million</a:t>
            </a:r>
          </a:p>
          <a:p>
            <a:pPr marL="742950" lvl="1" indent="-285750">
              <a:buFont typeface="Courier New" panose="02070309020205020404" pitchFamily="49" charset="0"/>
              <a:buChar char="o"/>
            </a:pPr>
            <a:r>
              <a:rPr lang="en-US" sz="2400" dirty="0"/>
              <a:t>$6.5 Million for 2022</a:t>
            </a:r>
          </a:p>
          <a:p>
            <a:pPr marL="742950" lvl="1" indent="-285750">
              <a:buFont typeface="Courier New" panose="02070309020205020404" pitchFamily="49" charset="0"/>
              <a:buChar char="o"/>
            </a:pPr>
            <a:r>
              <a:rPr lang="en-US" sz="2400" dirty="0"/>
              <a:t>$6.7 Million for 2023 </a:t>
            </a:r>
          </a:p>
          <a:p>
            <a:pPr marL="742950" lvl="1" indent="-285750">
              <a:buFont typeface="Courier New" panose="02070309020205020404" pitchFamily="49" charset="0"/>
              <a:buChar char="o"/>
            </a:pPr>
            <a:r>
              <a:rPr lang="en-US" sz="2400" dirty="0"/>
              <a:t>$6.8 Million for 2024</a:t>
            </a:r>
          </a:p>
          <a:p>
            <a:pPr marL="742950" lvl="1" indent="-285750">
              <a:buFont typeface="Courier New" panose="02070309020205020404" pitchFamily="49" charset="0"/>
              <a:buChar char="o"/>
            </a:pPr>
            <a:endParaRPr lang="en-US" sz="2400" dirty="0"/>
          </a:p>
          <a:p>
            <a:pPr marL="285750" indent="-285750">
              <a:buFont typeface="Courier New" panose="02070309020205020404" pitchFamily="49" charset="0"/>
              <a:buChar char="o"/>
            </a:pPr>
            <a:r>
              <a:rPr lang="en-US" sz="2400" dirty="0">
                <a:ea typeface="Times New Roman" panose="02020603050405020304" pitchFamily="18" charset="0"/>
              </a:rPr>
              <a:t>Over three year plan, goal of 48,998,924 kWh in energy savings and 11,043 kW of demand savings goals </a:t>
            </a:r>
            <a:endParaRPr lang="en-US" sz="2400" dirty="0"/>
          </a:p>
        </p:txBody>
      </p:sp>
    </p:spTree>
    <p:extLst>
      <p:ext uri="{BB962C8B-B14F-4D97-AF65-F5344CB8AC3E}">
        <p14:creationId xmlns:p14="http://schemas.microsoft.com/office/powerpoint/2010/main" val="92263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700A-D3F7-584C-8856-65652560C6F6}"/>
              </a:ext>
            </a:extLst>
          </p:cNvPr>
          <p:cNvSpPr>
            <a:spLocks noGrp="1"/>
          </p:cNvSpPr>
          <p:nvPr>
            <p:ph type="title"/>
          </p:nvPr>
        </p:nvSpPr>
        <p:spPr>
          <a:xfrm>
            <a:off x="533400" y="260258"/>
            <a:ext cx="7024744" cy="1143000"/>
          </a:xfrm>
        </p:spPr>
        <p:txBody>
          <a:bodyPr>
            <a:normAutofit/>
          </a:bodyPr>
          <a:lstStyle/>
          <a:p>
            <a:r>
              <a:rPr lang="en-US" dirty="0"/>
              <a:t>Xcel Amended AGIS CPCN</a:t>
            </a:r>
          </a:p>
        </p:txBody>
      </p:sp>
      <p:sp>
        <p:nvSpPr>
          <p:cNvPr id="3" name="Content Placeholder 2">
            <a:extLst>
              <a:ext uri="{FF2B5EF4-FFF2-40B4-BE49-F238E27FC236}">
                <a16:creationId xmlns:a16="http://schemas.microsoft.com/office/drawing/2014/main" id="{5D83B803-2811-FD42-A2B9-9B52B1296C99}"/>
              </a:ext>
            </a:extLst>
          </p:cNvPr>
          <p:cNvSpPr>
            <a:spLocks noGrp="1"/>
          </p:cNvSpPr>
          <p:nvPr>
            <p:ph idx="1"/>
          </p:nvPr>
        </p:nvSpPr>
        <p:spPr>
          <a:xfrm>
            <a:off x="533400" y="1417254"/>
            <a:ext cx="7517803" cy="2998033"/>
          </a:xfrm>
        </p:spPr>
        <p:txBody>
          <a:bodyPr>
            <a:normAutofit/>
          </a:bodyPr>
          <a:lstStyle/>
          <a:p>
            <a:pPr marL="68580" indent="0">
              <a:buNone/>
            </a:pPr>
            <a:endParaRPr lang="en-US" dirty="0"/>
          </a:p>
          <a:p>
            <a:r>
              <a:rPr lang="en-US" dirty="0"/>
              <a:t>Proceeding No. 21A-0279E</a:t>
            </a:r>
          </a:p>
          <a:p>
            <a:r>
              <a:rPr lang="en-US" dirty="0"/>
              <a:t>AMI roll out has begun </a:t>
            </a:r>
          </a:p>
          <a:p>
            <a:r>
              <a:rPr lang="en-US" dirty="0"/>
              <a:t>Commission ordered Xcel to file a new application</a:t>
            </a:r>
          </a:p>
          <a:p>
            <a:r>
              <a:rPr lang="en-US" dirty="0"/>
              <a:t>Xcel filed Amended CPCN Application on June 15</a:t>
            </a:r>
            <a:r>
              <a:rPr lang="en-US" baseline="30000" dirty="0"/>
              <a:t>th</a:t>
            </a:r>
            <a:r>
              <a:rPr lang="en-US" dirty="0"/>
              <a:t> </a:t>
            </a:r>
          </a:p>
        </p:txBody>
      </p:sp>
      <p:sp>
        <p:nvSpPr>
          <p:cNvPr id="4" name="Slide Number Placeholder 3">
            <a:extLst>
              <a:ext uri="{FF2B5EF4-FFF2-40B4-BE49-F238E27FC236}">
                <a16:creationId xmlns:a16="http://schemas.microsoft.com/office/drawing/2014/main" id="{23F075B0-7ECF-1543-9375-DD6792BD2DAD}"/>
              </a:ext>
            </a:extLst>
          </p:cNvPr>
          <p:cNvSpPr>
            <a:spLocks noGrp="1"/>
          </p:cNvSpPr>
          <p:nvPr>
            <p:ph type="sldNum" sz="quarter" idx="12"/>
          </p:nvPr>
        </p:nvSpPr>
        <p:spPr/>
        <p:txBody>
          <a:bodyPr/>
          <a:lstStyle/>
          <a:p>
            <a:fld id="{E1448D4D-3DA4-445D-BBA9-803E3C44FAA1}" type="slidenum">
              <a:rPr lang="en-US" smtClean="0"/>
              <a:t>3</a:t>
            </a:fld>
            <a:endParaRPr lang="en-US"/>
          </a:p>
        </p:txBody>
      </p:sp>
      <p:pic>
        <p:nvPicPr>
          <p:cNvPr id="6" name="Picture 5">
            <a:extLst>
              <a:ext uri="{FF2B5EF4-FFF2-40B4-BE49-F238E27FC236}">
                <a16:creationId xmlns:a16="http://schemas.microsoft.com/office/drawing/2014/main" id="{A2750D93-9017-CD48-BC8C-4938C3FD72E5}"/>
              </a:ext>
            </a:extLst>
          </p:cNvPr>
          <p:cNvPicPr>
            <a:picLocks noChangeAspect="1"/>
          </p:cNvPicPr>
          <p:nvPr/>
        </p:nvPicPr>
        <p:blipFill>
          <a:blip r:embed="rId3"/>
          <a:stretch>
            <a:fillRect/>
          </a:stretch>
        </p:blipFill>
        <p:spPr>
          <a:xfrm>
            <a:off x="2802146" y="4415287"/>
            <a:ext cx="3539707" cy="1923309"/>
          </a:xfrm>
          <a:prstGeom prst="rect">
            <a:avLst/>
          </a:prstGeom>
        </p:spPr>
      </p:pic>
    </p:spTree>
    <p:extLst>
      <p:ext uri="{BB962C8B-B14F-4D97-AF65-F5344CB8AC3E}">
        <p14:creationId xmlns:p14="http://schemas.microsoft.com/office/powerpoint/2010/main" val="265765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1079-90B4-414B-B313-B2BC902978E3}"/>
              </a:ext>
            </a:extLst>
          </p:cNvPr>
          <p:cNvSpPr>
            <a:spLocks noGrp="1"/>
          </p:cNvSpPr>
          <p:nvPr>
            <p:ph type="title"/>
          </p:nvPr>
        </p:nvSpPr>
        <p:spPr>
          <a:xfrm>
            <a:off x="919777" y="589616"/>
            <a:ext cx="7024744" cy="1143000"/>
          </a:xfrm>
        </p:spPr>
        <p:txBody>
          <a:bodyPr>
            <a:normAutofit/>
          </a:bodyPr>
          <a:lstStyle/>
          <a:p>
            <a:r>
              <a:rPr lang="en-US" dirty="0"/>
              <a:t>Black Hills Gas Rate Case</a:t>
            </a:r>
          </a:p>
        </p:txBody>
      </p:sp>
      <p:sp>
        <p:nvSpPr>
          <p:cNvPr id="3" name="Content Placeholder 2">
            <a:extLst>
              <a:ext uri="{FF2B5EF4-FFF2-40B4-BE49-F238E27FC236}">
                <a16:creationId xmlns:a16="http://schemas.microsoft.com/office/drawing/2014/main" id="{43772DE4-0705-FB44-99D6-AD48850BA5DD}"/>
              </a:ext>
            </a:extLst>
          </p:cNvPr>
          <p:cNvSpPr>
            <a:spLocks noGrp="1"/>
          </p:cNvSpPr>
          <p:nvPr>
            <p:ph idx="1"/>
          </p:nvPr>
        </p:nvSpPr>
        <p:spPr>
          <a:xfrm>
            <a:off x="685800" y="1852266"/>
            <a:ext cx="7490909" cy="3024533"/>
          </a:xfrm>
        </p:spPr>
        <p:txBody>
          <a:bodyPr>
            <a:normAutofit/>
          </a:bodyPr>
          <a:lstStyle/>
          <a:p>
            <a:r>
              <a:rPr lang="en-US" dirty="0"/>
              <a:t>Proceeding No. 21AL-0236G</a:t>
            </a:r>
          </a:p>
          <a:p>
            <a:r>
              <a:rPr lang="en-US" dirty="0"/>
              <a:t>Seeking an increase in base rate revenues of  $14,578,803 (or 20.3 percent)</a:t>
            </a:r>
          </a:p>
          <a:p>
            <a:r>
              <a:rPr lang="en-US" dirty="0"/>
              <a:t>Increase the fixed monthly customer charge</a:t>
            </a:r>
          </a:p>
        </p:txBody>
      </p:sp>
      <p:sp>
        <p:nvSpPr>
          <p:cNvPr id="4" name="Slide Number Placeholder 3">
            <a:extLst>
              <a:ext uri="{FF2B5EF4-FFF2-40B4-BE49-F238E27FC236}">
                <a16:creationId xmlns:a16="http://schemas.microsoft.com/office/drawing/2014/main" id="{9AC02232-07B9-0947-A864-C24C9751AAE9}"/>
              </a:ext>
            </a:extLst>
          </p:cNvPr>
          <p:cNvSpPr>
            <a:spLocks noGrp="1"/>
          </p:cNvSpPr>
          <p:nvPr>
            <p:ph type="sldNum" sz="quarter" idx="12"/>
          </p:nvPr>
        </p:nvSpPr>
        <p:spPr/>
        <p:txBody>
          <a:bodyPr/>
          <a:lstStyle/>
          <a:p>
            <a:fld id="{E1448D4D-3DA4-445D-BBA9-803E3C44FAA1}" type="slidenum">
              <a:rPr lang="en-US" smtClean="0"/>
              <a:t>4</a:t>
            </a:fld>
            <a:endParaRPr lang="en-US"/>
          </a:p>
        </p:txBody>
      </p:sp>
      <p:pic>
        <p:nvPicPr>
          <p:cNvPr id="7" name="Picture 6" descr="Text&#10;&#10;Description automatically generated">
            <a:extLst>
              <a:ext uri="{FF2B5EF4-FFF2-40B4-BE49-F238E27FC236}">
                <a16:creationId xmlns:a16="http://schemas.microsoft.com/office/drawing/2014/main" id="{132D219E-8AB2-1C45-AF93-7DD3E990A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774" y="3914360"/>
            <a:ext cx="3733800" cy="2164177"/>
          </a:xfrm>
          <a:prstGeom prst="rect">
            <a:avLst/>
          </a:prstGeom>
        </p:spPr>
      </p:pic>
    </p:spTree>
    <p:extLst>
      <p:ext uri="{BB962C8B-B14F-4D97-AF65-F5344CB8AC3E}">
        <p14:creationId xmlns:p14="http://schemas.microsoft.com/office/powerpoint/2010/main" val="799021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7948"/>
            <a:ext cx="7490910" cy="1143000"/>
          </a:xfrm>
        </p:spPr>
        <p:txBody>
          <a:bodyPr>
            <a:normAutofit/>
          </a:bodyPr>
          <a:lstStyle/>
          <a:p>
            <a:r>
              <a:rPr lang="en-US" dirty="0"/>
              <a:t>Xcel Electric Rate Case</a:t>
            </a:r>
          </a:p>
        </p:txBody>
      </p:sp>
      <p:sp>
        <p:nvSpPr>
          <p:cNvPr id="3" name="Content Placeholder 2"/>
          <p:cNvSpPr>
            <a:spLocks noGrp="1"/>
          </p:cNvSpPr>
          <p:nvPr>
            <p:ph idx="1"/>
          </p:nvPr>
        </p:nvSpPr>
        <p:spPr>
          <a:xfrm>
            <a:off x="1043489" y="2177592"/>
            <a:ext cx="7490910" cy="3508977"/>
          </a:xfrm>
        </p:spPr>
        <p:txBody>
          <a:bodyPr>
            <a:normAutofit/>
          </a:bodyPr>
          <a:lstStyle/>
          <a:p>
            <a:r>
              <a:rPr lang="en-US" dirty="0"/>
              <a:t>Proceeding No. 21AL-0317E</a:t>
            </a:r>
          </a:p>
          <a:p>
            <a:r>
              <a:rPr lang="en-US" dirty="0"/>
              <a:t>$470 Million increase in base rate revenues</a:t>
            </a:r>
          </a:p>
          <a:p>
            <a:r>
              <a:rPr lang="en-US" dirty="0"/>
              <a:t>$10 &amp; $15 monthly bill increases for Residential and Small Commercial classes</a:t>
            </a:r>
          </a:p>
          <a:p>
            <a:endParaRPr lang="en-US" dirty="0"/>
          </a:p>
        </p:txBody>
      </p:sp>
      <p:sp>
        <p:nvSpPr>
          <p:cNvPr id="4" name="Slide Number Placeholder 3"/>
          <p:cNvSpPr>
            <a:spLocks noGrp="1"/>
          </p:cNvSpPr>
          <p:nvPr>
            <p:ph type="sldNum" sz="quarter" idx="12"/>
          </p:nvPr>
        </p:nvSpPr>
        <p:spPr/>
        <p:txBody>
          <a:bodyPr/>
          <a:lstStyle/>
          <a:p>
            <a:fld id="{E1448D4D-3DA4-445D-BBA9-803E3C44FAA1}" type="slidenum">
              <a:rPr lang="en-US" smtClean="0"/>
              <a:t>5</a:t>
            </a:fld>
            <a:endParaRPr lang="en-US"/>
          </a:p>
        </p:txBody>
      </p:sp>
      <p:pic>
        <p:nvPicPr>
          <p:cNvPr id="7" name="Picture 6">
            <a:extLst>
              <a:ext uri="{FF2B5EF4-FFF2-40B4-BE49-F238E27FC236}">
                <a16:creationId xmlns:a16="http://schemas.microsoft.com/office/drawing/2014/main" id="{B71FFED4-8349-2D41-8D95-20A8A13EF71F}"/>
              </a:ext>
            </a:extLst>
          </p:cNvPr>
          <p:cNvPicPr>
            <a:picLocks noChangeAspect="1"/>
          </p:cNvPicPr>
          <p:nvPr/>
        </p:nvPicPr>
        <p:blipFill>
          <a:blip r:embed="rId3"/>
          <a:stretch>
            <a:fillRect/>
          </a:stretch>
        </p:blipFill>
        <p:spPr>
          <a:xfrm>
            <a:off x="2406662" y="4173881"/>
            <a:ext cx="3630574" cy="1872015"/>
          </a:xfrm>
          <a:prstGeom prst="rect">
            <a:avLst/>
          </a:prstGeom>
        </p:spPr>
      </p:pic>
    </p:spTree>
    <p:extLst>
      <p:ext uri="{BB962C8B-B14F-4D97-AF65-F5344CB8AC3E}">
        <p14:creationId xmlns:p14="http://schemas.microsoft.com/office/powerpoint/2010/main" val="232381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Mark Detsky</a:t>
            </a:r>
          </a:p>
          <a:p>
            <a:pPr lvl="1"/>
            <a:r>
              <a:rPr lang="en-US" u="sng" dirty="0"/>
              <a:t>mdetsky@dietzedavis.com</a:t>
            </a:r>
          </a:p>
          <a:p>
            <a:r>
              <a:rPr lang="en-US" dirty="0"/>
              <a:t>K.C. Cunilio</a:t>
            </a:r>
          </a:p>
          <a:p>
            <a:pPr lvl="1"/>
            <a:r>
              <a:rPr lang="en-US" u="sng" dirty="0" err="1"/>
              <a:t>kcunilio@dietzedavis.com</a:t>
            </a:r>
            <a:endParaRPr lang="en-US" u="sng" dirty="0"/>
          </a:p>
          <a:p>
            <a:pPr marL="68580" indent="0">
              <a:buNone/>
            </a:pPr>
            <a:endParaRPr lang="en-US" dirty="0"/>
          </a:p>
        </p:txBody>
      </p:sp>
      <p:sp>
        <p:nvSpPr>
          <p:cNvPr id="4" name="Slide Number Placeholder 3"/>
          <p:cNvSpPr>
            <a:spLocks noGrp="1"/>
          </p:cNvSpPr>
          <p:nvPr>
            <p:ph type="sldNum" sz="quarter" idx="12"/>
          </p:nvPr>
        </p:nvSpPr>
        <p:spPr/>
        <p:txBody>
          <a:bodyPr/>
          <a:lstStyle/>
          <a:p>
            <a:fld id="{E1448D4D-3DA4-445D-BBA9-803E3C44FAA1}" type="slidenum">
              <a:rPr lang="en-US" smtClean="0"/>
              <a:t>6</a:t>
            </a:fld>
            <a:endParaRPr lang="en-US"/>
          </a:p>
        </p:txBody>
      </p:sp>
      <p:pic>
        <p:nvPicPr>
          <p:cNvPr id="5" name="Picture 4">
            <a:extLst>
              <a:ext uri="{FF2B5EF4-FFF2-40B4-BE49-F238E27FC236}">
                <a16:creationId xmlns:a16="http://schemas.microsoft.com/office/drawing/2014/main" id="{BE1EAC52-841B-644F-A2EE-0CB9EA2AE990}"/>
              </a:ext>
            </a:extLst>
          </p:cNvPr>
          <p:cNvPicPr>
            <a:picLocks noChangeAspect="1"/>
          </p:cNvPicPr>
          <p:nvPr/>
        </p:nvPicPr>
        <p:blipFill>
          <a:blip r:embed="rId3"/>
          <a:stretch>
            <a:fillRect/>
          </a:stretch>
        </p:blipFill>
        <p:spPr>
          <a:xfrm>
            <a:off x="1043491" y="4687337"/>
            <a:ext cx="6777318" cy="1364876"/>
          </a:xfrm>
          <a:prstGeom prst="rect">
            <a:avLst/>
          </a:prstGeom>
        </p:spPr>
      </p:pic>
    </p:spTree>
    <p:extLst>
      <p:ext uri="{BB962C8B-B14F-4D97-AF65-F5344CB8AC3E}">
        <p14:creationId xmlns:p14="http://schemas.microsoft.com/office/powerpoint/2010/main" val="2412601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8765</TotalTime>
  <Words>1298</Words>
  <Application>Microsoft Macintosh PowerPoint</Application>
  <PresentationFormat>On-screen Show (4:3)</PresentationFormat>
  <Paragraphs>101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Century Gothic</vt:lpstr>
      <vt:lpstr>Courier New</vt:lpstr>
      <vt:lpstr>Wingdings 2</vt:lpstr>
      <vt:lpstr>Austin</vt:lpstr>
      <vt:lpstr>July 14, 2021 PAC Meeting PUC General Update</vt:lpstr>
      <vt:lpstr>Black Hills Electric 2022-24 DSM Plan</vt:lpstr>
      <vt:lpstr>Xcel Amended AGIS CPCN</vt:lpstr>
      <vt:lpstr>Black Hills Gas Rate Case</vt:lpstr>
      <vt:lpstr>Xcel Electric Rate Case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PSCO’s 2014 DSM Plan:</dc:title>
  <dc:creator>Gabriella Stockmayer</dc:creator>
  <cp:lastModifiedBy>KC Cunilio</cp:lastModifiedBy>
  <cp:revision>171</cp:revision>
  <cp:lastPrinted>2020-03-25T18:59:41Z</cp:lastPrinted>
  <dcterms:created xsi:type="dcterms:W3CDTF">2013-08-19T21:02:06Z</dcterms:created>
  <dcterms:modified xsi:type="dcterms:W3CDTF">2021-07-14T19:06:45Z</dcterms:modified>
</cp:coreProperties>
</file>