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3"/>
  </p:notesMasterIdLst>
  <p:sldIdLst>
    <p:sldId id="256" r:id="rId2"/>
    <p:sldId id="307" r:id="rId3"/>
    <p:sldId id="301" r:id="rId4"/>
    <p:sldId id="302" r:id="rId5"/>
    <p:sldId id="305" r:id="rId6"/>
    <p:sldId id="308" r:id="rId7"/>
    <p:sldId id="303" r:id="rId8"/>
    <p:sldId id="304" r:id="rId9"/>
    <p:sldId id="306" r:id="rId10"/>
    <p:sldId id="310" r:id="rId11"/>
    <p:sldId id="293" r:id="rId1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7" autoAdjust="0"/>
    <p:restoredTop sz="67485" autoAdjust="0"/>
  </p:normalViewPr>
  <p:slideViewPr>
    <p:cSldViewPr>
      <p:cViewPr varScale="1">
        <p:scale>
          <a:sx n="72" d="100"/>
          <a:sy n="72" d="100"/>
        </p:scale>
        <p:origin x="2442" y="66"/>
      </p:cViewPr>
      <p:guideLst>
        <p:guide orient="horz" pos="2160"/>
        <p:guide pos="2880"/>
      </p:guideLst>
    </p:cSldViewPr>
  </p:slideViewPr>
  <p:notesTextViewPr>
    <p:cViewPr>
      <p:scale>
        <a:sx n="95" d="100"/>
        <a:sy n="95" d="100"/>
      </p:scale>
      <p:origin x="0" y="0"/>
    </p:cViewPr>
  </p:notesTextViewPr>
  <p:sorterViewPr>
    <p:cViewPr>
      <p:scale>
        <a:sx n="100" d="100"/>
        <a:sy n="100" d="100"/>
      </p:scale>
      <p:origin x="0" y="2082"/>
    </p:cViewPr>
  </p:sorterViewPr>
  <p:notesViewPr>
    <p:cSldViewPr>
      <p:cViewPr varScale="1">
        <p:scale>
          <a:sx n="52" d="100"/>
          <a:sy n="52" d="100"/>
        </p:scale>
        <p:origin x="-109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E05A8-ED6E-4902-B8BB-C4DADAFE30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63B2AF-68B9-48ED-B2F1-D538293BB16D}">
      <dgm:prSet custT="1"/>
      <dgm:spPr/>
      <dgm:t>
        <a:bodyPr/>
        <a:lstStyle/>
        <a:p>
          <a:r>
            <a:rPr lang="en-US" sz="2000" dirty="0">
              <a:solidFill>
                <a:schemeClr val="tx1"/>
              </a:solidFill>
            </a:rPr>
            <a:t>Define: Energy Savings goals (electricity and natural gas); Budget caps; Utility incentives</a:t>
          </a:r>
        </a:p>
      </dgm:t>
    </dgm:pt>
    <dgm:pt modelId="{52C58D2A-72FC-4A5B-B33A-1FE60D46DBA3}" type="parTrans" cxnId="{56FEF0C1-4FF3-49BF-932A-6C267D2868CE}">
      <dgm:prSet/>
      <dgm:spPr/>
      <dgm:t>
        <a:bodyPr/>
        <a:lstStyle/>
        <a:p>
          <a:endParaRPr lang="en-US"/>
        </a:p>
      </dgm:t>
    </dgm:pt>
    <dgm:pt modelId="{6A25AEAF-4351-45C0-BFD8-AF992DC6C252}" type="sibTrans" cxnId="{56FEF0C1-4FF3-49BF-932A-6C267D2868CE}">
      <dgm:prSet/>
      <dgm:spPr/>
      <dgm:t>
        <a:bodyPr/>
        <a:lstStyle/>
        <a:p>
          <a:endParaRPr lang="en-US"/>
        </a:p>
      </dgm:t>
    </dgm:pt>
    <dgm:pt modelId="{F72F630B-1195-4A9D-ADEB-3975EEC05D0E}">
      <dgm:prSet custT="1"/>
      <dgm:spPr/>
      <dgm:t>
        <a:bodyPr/>
        <a:lstStyle/>
        <a:p>
          <a:r>
            <a:rPr lang="en-US" sz="2000" dirty="0">
              <a:solidFill>
                <a:schemeClr val="tx1"/>
              </a:solidFill>
            </a:rPr>
            <a:t>Time period:  2024 through 2027</a:t>
          </a:r>
        </a:p>
      </dgm:t>
    </dgm:pt>
    <dgm:pt modelId="{68DAA196-FAFC-4DFE-8715-3D90A1B4B307}" type="parTrans" cxnId="{32957259-98FA-4E2A-8615-927E92B8A692}">
      <dgm:prSet/>
      <dgm:spPr/>
      <dgm:t>
        <a:bodyPr/>
        <a:lstStyle/>
        <a:p>
          <a:endParaRPr lang="en-US"/>
        </a:p>
      </dgm:t>
    </dgm:pt>
    <dgm:pt modelId="{860E2DF7-1C9A-431B-A688-154507F70F24}" type="sibTrans" cxnId="{32957259-98FA-4E2A-8615-927E92B8A692}">
      <dgm:prSet/>
      <dgm:spPr/>
      <dgm:t>
        <a:bodyPr/>
        <a:lstStyle/>
        <a:p>
          <a:endParaRPr lang="en-US"/>
        </a:p>
      </dgm:t>
    </dgm:pt>
    <dgm:pt modelId="{24008517-ADC8-495F-9E81-C4A7A85DC5B2}">
      <dgm:prSet custT="1"/>
      <dgm:spPr/>
      <dgm:t>
        <a:bodyPr/>
        <a:lstStyle/>
        <a:p>
          <a:r>
            <a:rPr lang="en-US" sz="2000" dirty="0">
              <a:solidFill>
                <a:schemeClr val="tx1"/>
              </a:solidFill>
            </a:rPr>
            <a:t>Context: New legislative requirements; rapidly changing electricity supply mix</a:t>
          </a:r>
        </a:p>
      </dgm:t>
    </dgm:pt>
    <dgm:pt modelId="{5AE4AF28-8005-4A51-850D-2B3533D2FFE9}" type="parTrans" cxnId="{15724292-A798-4FBE-84DB-546E470A916A}">
      <dgm:prSet/>
      <dgm:spPr/>
      <dgm:t>
        <a:bodyPr/>
        <a:lstStyle/>
        <a:p>
          <a:endParaRPr lang="en-US"/>
        </a:p>
      </dgm:t>
    </dgm:pt>
    <dgm:pt modelId="{3033D2B6-1766-4A50-AC07-F92FD809F95A}" type="sibTrans" cxnId="{15724292-A798-4FBE-84DB-546E470A916A}">
      <dgm:prSet/>
      <dgm:spPr/>
      <dgm:t>
        <a:bodyPr/>
        <a:lstStyle/>
        <a:p>
          <a:endParaRPr lang="en-US"/>
        </a:p>
      </dgm:t>
    </dgm:pt>
    <dgm:pt modelId="{D8B07FE9-9912-43AB-9102-D88F757FEFA2}">
      <dgm:prSet custT="1"/>
      <dgm:spPr/>
      <dgm:t>
        <a:bodyPr/>
        <a:lstStyle/>
        <a:p>
          <a:r>
            <a:rPr lang="en-US" sz="2000" dirty="0">
              <a:solidFill>
                <a:schemeClr val="tx1"/>
              </a:solidFill>
            </a:rPr>
            <a:t>Beneficial Electrification goals (first time), and establish policies on issues such as BE program cost recovery </a:t>
          </a:r>
        </a:p>
      </dgm:t>
    </dgm:pt>
    <dgm:pt modelId="{BF42FA28-53D9-457C-9F6B-9CEB3A4912E7}" type="parTrans" cxnId="{A780CDEF-9A72-49E1-884C-8E3424E4EEB5}">
      <dgm:prSet/>
      <dgm:spPr/>
      <dgm:t>
        <a:bodyPr/>
        <a:lstStyle/>
        <a:p>
          <a:endParaRPr lang="en-US"/>
        </a:p>
      </dgm:t>
    </dgm:pt>
    <dgm:pt modelId="{B47C2AD1-C8BC-445B-9312-D6C00E3EFF61}" type="sibTrans" cxnId="{A780CDEF-9A72-49E1-884C-8E3424E4EEB5}">
      <dgm:prSet/>
      <dgm:spPr/>
      <dgm:t>
        <a:bodyPr/>
        <a:lstStyle/>
        <a:p>
          <a:endParaRPr lang="en-US"/>
        </a:p>
      </dgm:t>
    </dgm:pt>
    <dgm:pt modelId="{3585DCF5-A512-E941-9599-CAF0CC910057}" type="pres">
      <dgm:prSet presAssocID="{1DDE05A8-ED6E-4902-B8BB-C4DADAFE308B}" presName="linear" presStyleCnt="0">
        <dgm:presLayoutVars>
          <dgm:animLvl val="lvl"/>
          <dgm:resizeHandles val="exact"/>
        </dgm:presLayoutVars>
      </dgm:prSet>
      <dgm:spPr/>
    </dgm:pt>
    <dgm:pt modelId="{53082C70-7114-B543-9BCD-EBAACA0BB19A}" type="pres">
      <dgm:prSet presAssocID="{FB63B2AF-68B9-48ED-B2F1-D538293BB16D}" presName="parentText" presStyleLbl="node1" presStyleIdx="0" presStyleCnt="4">
        <dgm:presLayoutVars>
          <dgm:chMax val="0"/>
          <dgm:bulletEnabled val="1"/>
        </dgm:presLayoutVars>
      </dgm:prSet>
      <dgm:spPr/>
    </dgm:pt>
    <dgm:pt modelId="{A2BF740A-8371-0047-B861-1E762D8B42C7}" type="pres">
      <dgm:prSet presAssocID="{6A25AEAF-4351-45C0-BFD8-AF992DC6C252}" presName="spacer" presStyleCnt="0"/>
      <dgm:spPr/>
    </dgm:pt>
    <dgm:pt modelId="{9E4FD239-7C4D-4066-99D5-92CD676ACF4D}" type="pres">
      <dgm:prSet presAssocID="{D8B07FE9-9912-43AB-9102-D88F757FEFA2}" presName="parentText" presStyleLbl="node1" presStyleIdx="1" presStyleCnt="4" custLinFactNeighborX="-236" custLinFactNeighborY="6354">
        <dgm:presLayoutVars>
          <dgm:chMax val="0"/>
          <dgm:bulletEnabled val="1"/>
        </dgm:presLayoutVars>
      </dgm:prSet>
      <dgm:spPr/>
    </dgm:pt>
    <dgm:pt modelId="{03EE2336-9B29-4B5F-9E36-D32EDCB04CAD}" type="pres">
      <dgm:prSet presAssocID="{B47C2AD1-C8BC-445B-9312-D6C00E3EFF61}" presName="spacer" presStyleCnt="0"/>
      <dgm:spPr/>
    </dgm:pt>
    <dgm:pt modelId="{9E8F9129-A378-E14F-ACA4-C7765BFDACD5}" type="pres">
      <dgm:prSet presAssocID="{F72F630B-1195-4A9D-ADEB-3975EEC05D0E}" presName="parentText" presStyleLbl="node1" presStyleIdx="2" presStyleCnt="4" custScaleY="71119" custLinFactNeighborX="-1559" custLinFactNeighborY="50000">
        <dgm:presLayoutVars>
          <dgm:chMax val="0"/>
          <dgm:bulletEnabled val="1"/>
        </dgm:presLayoutVars>
      </dgm:prSet>
      <dgm:spPr/>
    </dgm:pt>
    <dgm:pt modelId="{D94CD154-8DF7-EB4F-8A6B-B03DA525ED94}" type="pres">
      <dgm:prSet presAssocID="{860E2DF7-1C9A-431B-A688-154507F70F24}" presName="spacer" presStyleCnt="0"/>
      <dgm:spPr/>
    </dgm:pt>
    <dgm:pt modelId="{CC3FE63A-2D9A-C943-ACF9-EB91212DD923}" type="pres">
      <dgm:prSet presAssocID="{24008517-ADC8-495F-9E81-C4A7A85DC5B2}" presName="parentText" presStyleLbl="node1" presStyleIdx="3" presStyleCnt="4">
        <dgm:presLayoutVars>
          <dgm:chMax val="0"/>
          <dgm:bulletEnabled val="1"/>
        </dgm:presLayoutVars>
      </dgm:prSet>
      <dgm:spPr/>
    </dgm:pt>
  </dgm:ptLst>
  <dgm:cxnLst>
    <dgm:cxn modelId="{87F33200-0EE0-2240-9B51-E3B972BB2C11}" type="presOf" srcId="{1DDE05A8-ED6E-4902-B8BB-C4DADAFE308B}" destId="{3585DCF5-A512-E941-9599-CAF0CC910057}" srcOrd="0" destOrd="0" presId="urn:microsoft.com/office/officeart/2005/8/layout/vList2"/>
    <dgm:cxn modelId="{40FC9409-7E0B-4088-A488-0FBADBB3B06F}" type="presOf" srcId="{D8B07FE9-9912-43AB-9102-D88F757FEFA2}" destId="{9E4FD239-7C4D-4066-99D5-92CD676ACF4D}" srcOrd="0" destOrd="0" presId="urn:microsoft.com/office/officeart/2005/8/layout/vList2"/>
    <dgm:cxn modelId="{37C47530-A415-9744-B821-FF38BB1BFA1E}" type="presOf" srcId="{F72F630B-1195-4A9D-ADEB-3975EEC05D0E}" destId="{9E8F9129-A378-E14F-ACA4-C7765BFDACD5}" srcOrd="0" destOrd="0" presId="urn:microsoft.com/office/officeart/2005/8/layout/vList2"/>
    <dgm:cxn modelId="{32957259-98FA-4E2A-8615-927E92B8A692}" srcId="{1DDE05A8-ED6E-4902-B8BB-C4DADAFE308B}" destId="{F72F630B-1195-4A9D-ADEB-3975EEC05D0E}" srcOrd="2" destOrd="0" parTransId="{68DAA196-FAFC-4DFE-8715-3D90A1B4B307}" sibTransId="{860E2DF7-1C9A-431B-A688-154507F70F24}"/>
    <dgm:cxn modelId="{15724292-A798-4FBE-84DB-546E470A916A}" srcId="{1DDE05A8-ED6E-4902-B8BB-C4DADAFE308B}" destId="{24008517-ADC8-495F-9E81-C4A7A85DC5B2}" srcOrd="3" destOrd="0" parTransId="{5AE4AF28-8005-4A51-850D-2B3533D2FFE9}" sibTransId="{3033D2B6-1766-4A50-AC07-F92FD809F95A}"/>
    <dgm:cxn modelId="{94A886A5-488F-9148-B3BF-F5C318A8CA36}" type="presOf" srcId="{FB63B2AF-68B9-48ED-B2F1-D538293BB16D}" destId="{53082C70-7114-B543-9BCD-EBAACA0BB19A}" srcOrd="0" destOrd="0" presId="urn:microsoft.com/office/officeart/2005/8/layout/vList2"/>
    <dgm:cxn modelId="{56FEF0C1-4FF3-49BF-932A-6C267D2868CE}" srcId="{1DDE05A8-ED6E-4902-B8BB-C4DADAFE308B}" destId="{FB63B2AF-68B9-48ED-B2F1-D538293BB16D}" srcOrd="0" destOrd="0" parTransId="{52C58D2A-72FC-4A5B-B33A-1FE60D46DBA3}" sibTransId="{6A25AEAF-4351-45C0-BFD8-AF992DC6C252}"/>
    <dgm:cxn modelId="{F00A32D9-DCB2-A444-A78F-801A34CABA1C}" type="presOf" srcId="{24008517-ADC8-495F-9E81-C4A7A85DC5B2}" destId="{CC3FE63A-2D9A-C943-ACF9-EB91212DD923}" srcOrd="0" destOrd="0" presId="urn:microsoft.com/office/officeart/2005/8/layout/vList2"/>
    <dgm:cxn modelId="{A780CDEF-9A72-49E1-884C-8E3424E4EEB5}" srcId="{1DDE05A8-ED6E-4902-B8BB-C4DADAFE308B}" destId="{D8B07FE9-9912-43AB-9102-D88F757FEFA2}" srcOrd="1" destOrd="0" parTransId="{BF42FA28-53D9-457C-9F6B-9CEB3A4912E7}" sibTransId="{B47C2AD1-C8BC-445B-9312-D6C00E3EFF61}"/>
    <dgm:cxn modelId="{3D7C9B81-1A42-4447-B92F-F6A91267DCB5}" type="presParOf" srcId="{3585DCF5-A512-E941-9599-CAF0CC910057}" destId="{53082C70-7114-B543-9BCD-EBAACA0BB19A}" srcOrd="0" destOrd="0" presId="urn:microsoft.com/office/officeart/2005/8/layout/vList2"/>
    <dgm:cxn modelId="{7668454A-5F14-0448-9EEF-6B240F2EA0AD}" type="presParOf" srcId="{3585DCF5-A512-E941-9599-CAF0CC910057}" destId="{A2BF740A-8371-0047-B861-1E762D8B42C7}" srcOrd="1" destOrd="0" presId="urn:microsoft.com/office/officeart/2005/8/layout/vList2"/>
    <dgm:cxn modelId="{13096F86-53CC-4936-ACA0-88BE858499FF}" type="presParOf" srcId="{3585DCF5-A512-E941-9599-CAF0CC910057}" destId="{9E4FD239-7C4D-4066-99D5-92CD676ACF4D}" srcOrd="2" destOrd="0" presId="urn:microsoft.com/office/officeart/2005/8/layout/vList2"/>
    <dgm:cxn modelId="{8DC4CA31-5B8F-4794-B07D-073476B0C308}" type="presParOf" srcId="{3585DCF5-A512-E941-9599-CAF0CC910057}" destId="{03EE2336-9B29-4B5F-9E36-D32EDCB04CAD}" srcOrd="3" destOrd="0" presId="urn:microsoft.com/office/officeart/2005/8/layout/vList2"/>
    <dgm:cxn modelId="{B21F5CC9-A138-834E-83D2-7F1EE4E7ED27}" type="presParOf" srcId="{3585DCF5-A512-E941-9599-CAF0CC910057}" destId="{9E8F9129-A378-E14F-ACA4-C7765BFDACD5}" srcOrd="4" destOrd="0" presId="urn:microsoft.com/office/officeart/2005/8/layout/vList2"/>
    <dgm:cxn modelId="{3030A2C7-2AC5-6943-B518-E3675EE17179}" type="presParOf" srcId="{3585DCF5-A512-E941-9599-CAF0CC910057}" destId="{D94CD154-8DF7-EB4F-8A6B-B03DA525ED94}" srcOrd="5" destOrd="0" presId="urn:microsoft.com/office/officeart/2005/8/layout/vList2"/>
    <dgm:cxn modelId="{FB4C6A32-791A-4448-8ED6-9A491938307B}" type="presParOf" srcId="{3585DCF5-A512-E941-9599-CAF0CC910057}" destId="{CC3FE63A-2D9A-C943-ACF9-EB91212DD9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52293-A89C-47BC-94B4-3F771179FC2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5372A5-C589-4A0C-84E2-A387E1859B97}">
      <dgm:prSet custT="1"/>
      <dgm:spPr/>
      <dgm:t>
        <a:bodyPr/>
        <a:lstStyle/>
        <a:p>
          <a:pPr>
            <a:lnSpc>
              <a:spcPct val="100000"/>
            </a:lnSpc>
          </a:pPr>
          <a:r>
            <a:rPr lang="en-US" sz="2000" dirty="0"/>
            <a:t>Only a one-year plan (combined electric and natural gas) building on the current 2021-22 plan</a:t>
          </a:r>
        </a:p>
        <a:p>
          <a:pPr>
            <a:lnSpc>
              <a:spcPct val="100000"/>
            </a:lnSpc>
          </a:pPr>
          <a:endParaRPr lang="en-US" sz="1500" dirty="0"/>
        </a:p>
      </dgm:t>
    </dgm:pt>
    <dgm:pt modelId="{F6D9B8CF-018F-474E-92ED-EA6F5B43EA09}" type="parTrans" cxnId="{FA0F0F5F-B76D-40F5-AB62-3758EEFE898C}">
      <dgm:prSet/>
      <dgm:spPr/>
      <dgm:t>
        <a:bodyPr/>
        <a:lstStyle/>
        <a:p>
          <a:endParaRPr lang="en-US"/>
        </a:p>
      </dgm:t>
    </dgm:pt>
    <dgm:pt modelId="{6D59177D-F97E-413B-B83A-7E137929483F}" type="sibTrans" cxnId="{FA0F0F5F-B76D-40F5-AB62-3758EEFE898C}">
      <dgm:prSet/>
      <dgm:spPr/>
      <dgm:t>
        <a:bodyPr/>
        <a:lstStyle/>
        <a:p>
          <a:endParaRPr lang="en-US"/>
        </a:p>
      </dgm:t>
    </dgm:pt>
    <dgm:pt modelId="{8A5CC3C9-602F-40E0-9ED8-7E5CE1420E28}">
      <dgm:prSet custT="1"/>
      <dgm:spPr/>
      <dgm:t>
        <a:bodyPr/>
        <a:lstStyle/>
        <a:p>
          <a:pPr>
            <a:lnSpc>
              <a:spcPct val="100000"/>
            </a:lnSpc>
          </a:pPr>
          <a:r>
            <a:rPr lang="en-US" sz="2000" dirty="0"/>
            <a:t>To be heard and decided by PUC as a whole</a:t>
          </a:r>
        </a:p>
      </dgm:t>
    </dgm:pt>
    <dgm:pt modelId="{407AEB04-C0A9-4A85-BCD1-3067BE27F102}" type="parTrans" cxnId="{65F9C1B7-9ED6-4AE1-B23F-05B939F80E13}">
      <dgm:prSet/>
      <dgm:spPr/>
      <dgm:t>
        <a:bodyPr/>
        <a:lstStyle/>
        <a:p>
          <a:endParaRPr lang="en-US"/>
        </a:p>
      </dgm:t>
    </dgm:pt>
    <dgm:pt modelId="{ADCCF179-41B1-4D43-A922-1AC4C4F446FB}" type="sibTrans" cxnId="{65F9C1B7-9ED6-4AE1-B23F-05B939F80E13}">
      <dgm:prSet/>
      <dgm:spPr/>
      <dgm:t>
        <a:bodyPr/>
        <a:lstStyle/>
        <a:p>
          <a:endParaRPr lang="en-US"/>
        </a:p>
      </dgm:t>
    </dgm:pt>
    <dgm:pt modelId="{A1F31105-4472-3D44-8572-8413642AED67}">
      <dgm:prSet custT="1"/>
      <dgm:spPr/>
      <dgm:t>
        <a:bodyPr/>
        <a:lstStyle/>
        <a:p>
          <a:pPr>
            <a:lnSpc>
              <a:spcPct val="100000"/>
            </a:lnSpc>
          </a:pPr>
          <a:r>
            <a:rPr lang="en-US" sz="2000" dirty="0"/>
            <a:t>Four Segments of Plan: Executive Summary; Program &amp; Product Summaries; Cost-Benefit Analysis; Appendices</a:t>
          </a:r>
        </a:p>
      </dgm:t>
    </dgm:pt>
    <dgm:pt modelId="{3BF2F96D-DCFF-9044-B840-5790FB075CB5}" type="parTrans" cxnId="{B1796175-426E-BC45-9858-081D0EA2C4F8}">
      <dgm:prSet/>
      <dgm:spPr/>
      <dgm:t>
        <a:bodyPr/>
        <a:lstStyle/>
        <a:p>
          <a:endParaRPr lang="en-US"/>
        </a:p>
      </dgm:t>
    </dgm:pt>
    <dgm:pt modelId="{177B321B-3F68-2B41-8608-2E3F43B2C86D}" type="sibTrans" cxnId="{B1796175-426E-BC45-9858-081D0EA2C4F8}">
      <dgm:prSet/>
      <dgm:spPr/>
      <dgm:t>
        <a:bodyPr/>
        <a:lstStyle/>
        <a:p>
          <a:endParaRPr lang="en-US"/>
        </a:p>
      </dgm:t>
    </dgm:pt>
    <dgm:pt modelId="{E46C113A-6333-469E-BD26-695E0003FA94}" type="pres">
      <dgm:prSet presAssocID="{6D952293-A89C-47BC-94B4-3F771179FC23}" presName="root" presStyleCnt="0">
        <dgm:presLayoutVars>
          <dgm:dir/>
          <dgm:resizeHandles val="exact"/>
        </dgm:presLayoutVars>
      </dgm:prSet>
      <dgm:spPr/>
    </dgm:pt>
    <dgm:pt modelId="{C7162EBF-AF5D-3B4D-B287-E09866F10A8B}" type="pres">
      <dgm:prSet presAssocID="{A1F31105-4472-3D44-8572-8413642AED67}" presName="compNode" presStyleCnt="0"/>
      <dgm:spPr/>
    </dgm:pt>
    <dgm:pt modelId="{DCB86892-193E-8C43-B442-BF0D865FA97C}" type="pres">
      <dgm:prSet presAssocID="{A1F31105-4472-3D44-8572-8413642AED67}" presName="bgRect" presStyleLbl="bgShp" presStyleIdx="0" presStyleCnt="3"/>
      <dgm:spPr/>
    </dgm:pt>
    <dgm:pt modelId="{9F376D7E-C450-694C-A5A6-7B644AACEFA6}" type="pres">
      <dgm:prSet presAssocID="{A1F31105-4472-3D44-8572-8413642AED67}" presName="iconRect" presStyleLbl="node1" presStyleIdx="0" presStyleCnt="3"/>
      <dgm:spPr/>
    </dgm:pt>
    <dgm:pt modelId="{88801F10-B96F-574C-A7A4-78E088A19C7F}" type="pres">
      <dgm:prSet presAssocID="{A1F31105-4472-3D44-8572-8413642AED67}" presName="spaceRect" presStyleCnt="0"/>
      <dgm:spPr/>
    </dgm:pt>
    <dgm:pt modelId="{C43A9F91-0DB1-4846-BE95-3BFE5EE8B371}" type="pres">
      <dgm:prSet presAssocID="{A1F31105-4472-3D44-8572-8413642AED67}" presName="parTx" presStyleLbl="revTx" presStyleIdx="0" presStyleCnt="3">
        <dgm:presLayoutVars>
          <dgm:chMax val="0"/>
          <dgm:chPref val="0"/>
        </dgm:presLayoutVars>
      </dgm:prSet>
      <dgm:spPr/>
    </dgm:pt>
    <dgm:pt modelId="{1E4280E3-0804-D84C-A767-B3F23B6DED8C}" type="pres">
      <dgm:prSet presAssocID="{177B321B-3F68-2B41-8608-2E3F43B2C86D}" presName="sibTrans" presStyleCnt="0"/>
      <dgm:spPr/>
    </dgm:pt>
    <dgm:pt modelId="{B892E318-F1C5-4E05-8807-1DE49F73E27A}" type="pres">
      <dgm:prSet presAssocID="{2A5372A5-C589-4A0C-84E2-A387E1859B97}" presName="compNode" presStyleCnt="0"/>
      <dgm:spPr/>
    </dgm:pt>
    <dgm:pt modelId="{294E76E6-CFE7-4C76-8649-0A6C4DC1C120}" type="pres">
      <dgm:prSet presAssocID="{2A5372A5-C589-4A0C-84E2-A387E1859B97}" presName="bgRect" presStyleLbl="bgShp" presStyleIdx="1" presStyleCnt="3"/>
      <dgm:spPr/>
    </dgm:pt>
    <dgm:pt modelId="{A219C2DF-3BEC-429C-950A-231DDD7CDF55}" type="pres">
      <dgm:prSet presAssocID="{2A5372A5-C589-4A0C-84E2-A387E1859B97}"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D04BE3C9-BF4D-41A3-ABB0-D598A923937B}" type="pres">
      <dgm:prSet presAssocID="{2A5372A5-C589-4A0C-84E2-A387E1859B97}" presName="spaceRect" presStyleCnt="0"/>
      <dgm:spPr/>
    </dgm:pt>
    <dgm:pt modelId="{04A3186A-68AA-4B5F-9B56-88BE1DD9C774}" type="pres">
      <dgm:prSet presAssocID="{2A5372A5-C589-4A0C-84E2-A387E1859B97}" presName="parTx" presStyleLbl="revTx" presStyleIdx="1" presStyleCnt="3" custScaleY="220558">
        <dgm:presLayoutVars>
          <dgm:chMax val="0"/>
          <dgm:chPref val="0"/>
        </dgm:presLayoutVars>
      </dgm:prSet>
      <dgm:spPr/>
    </dgm:pt>
    <dgm:pt modelId="{78CAFC4A-B9BF-42A3-B305-65FF83A97D20}" type="pres">
      <dgm:prSet presAssocID="{6D59177D-F97E-413B-B83A-7E137929483F}" presName="sibTrans" presStyleCnt="0"/>
      <dgm:spPr/>
    </dgm:pt>
    <dgm:pt modelId="{C3593A56-00B5-4042-89BA-68D8B269FB73}" type="pres">
      <dgm:prSet presAssocID="{8A5CC3C9-602F-40E0-9ED8-7E5CE1420E28}" presName="compNode" presStyleCnt="0"/>
      <dgm:spPr/>
    </dgm:pt>
    <dgm:pt modelId="{08F6D8A5-433C-45E2-A351-1EAF10243C2F}" type="pres">
      <dgm:prSet presAssocID="{8A5CC3C9-602F-40E0-9ED8-7E5CE1420E28}" presName="bgRect" presStyleLbl="bgShp" presStyleIdx="2" presStyleCnt="3"/>
      <dgm:spPr/>
    </dgm:pt>
    <dgm:pt modelId="{AF441936-2A34-4402-BF79-A93624D94D6B}" type="pres">
      <dgm:prSet presAssocID="{8A5CC3C9-602F-40E0-9ED8-7E5CE1420E28}" presName="iconRect" presStyleLbl="node1" presStyleIdx="2" presStyleCnt="3"/>
      <dgm:spPr/>
    </dgm:pt>
    <dgm:pt modelId="{1AE338D6-8A4A-4E11-9878-80131F3D113C}" type="pres">
      <dgm:prSet presAssocID="{8A5CC3C9-602F-40E0-9ED8-7E5CE1420E28}" presName="spaceRect" presStyleCnt="0"/>
      <dgm:spPr/>
    </dgm:pt>
    <dgm:pt modelId="{B1EE769D-D855-42DC-8AAB-886490B661EB}" type="pres">
      <dgm:prSet presAssocID="{8A5CC3C9-602F-40E0-9ED8-7E5CE1420E28}" presName="parTx" presStyleLbl="revTx" presStyleIdx="2" presStyleCnt="3">
        <dgm:presLayoutVars>
          <dgm:chMax val="0"/>
          <dgm:chPref val="0"/>
        </dgm:presLayoutVars>
      </dgm:prSet>
      <dgm:spPr/>
    </dgm:pt>
  </dgm:ptLst>
  <dgm:cxnLst>
    <dgm:cxn modelId="{FA0F0F5F-B76D-40F5-AB62-3758EEFE898C}" srcId="{6D952293-A89C-47BC-94B4-3F771179FC23}" destId="{2A5372A5-C589-4A0C-84E2-A387E1859B97}" srcOrd="1" destOrd="0" parTransId="{F6D9B8CF-018F-474E-92ED-EA6F5B43EA09}" sibTransId="{6D59177D-F97E-413B-B83A-7E137929483F}"/>
    <dgm:cxn modelId="{B1796175-426E-BC45-9858-081D0EA2C4F8}" srcId="{6D952293-A89C-47BC-94B4-3F771179FC23}" destId="{A1F31105-4472-3D44-8572-8413642AED67}" srcOrd="0" destOrd="0" parTransId="{3BF2F96D-DCFF-9044-B840-5790FB075CB5}" sibTransId="{177B321B-3F68-2B41-8608-2E3F43B2C86D}"/>
    <dgm:cxn modelId="{978BCB79-97FF-48C0-A76F-271D637F60F8}" type="presOf" srcId="{8A5CC3C9-602F-40E0-9ED8-7E5CE1420E28}" destId="{B1EE769D-D855-42DC-8AAB-886490B661EB}" srcOrd="0" destOrd="0" presId="urn:microsoft.com/office/officeart/2018/2/layout/IconVerticalSolidList"/>
    <dgm:cxn modelId="{65F9C1B7-9ED6-4AE1-B23F-05B939F80E13}" srcId="{6D952293-A89C-47BC-94B4-3F771179FC23}" destId="{8A5CC3C9-602F-40E0-9ED8-7E5CE1420E28}" srcOrd="2" destOrd="0" parTransId="{407AEB04-C0A9-4A85-BCD1-3067BE27F102}" sibTransId="{ADCCF179-41B1-4D43-A922-1AC4C4F446FB}"/>
    <dgm:cxn modelId="{8CEC87C4-61BD-4978-A0FA-4C716650F2EF}" type="presOf" srcId="{A1F31105-4472-3D44-8572-8413642AED67}" destId="{C43A9F91-0DB1-4846-BE95-3BFE5EE8B371}" srcOrd="0" destOrd="0" presId="urn:microsoft.com/office/officeart/2018/2/layout/IconVerticalSolidList"/>
    <dgm:cxn modelId="{CE3BCBD1-AD90-4DF3-A7DC-FAFEDD2A2230}" type="presOf" srcId="{2A5372A5-C589-4A0C-84E2-A387E1859B97}" destId="{04A3186A-68AA-4B5F-9B56-88BE1DD9C774}" srcOrd="0" destOrd="0" presId="urn:microsoft.com/office/officeart/2018/2/layout/IconVerticalSolidList"/>
    <dgm:cxn modelId="{55FD98F6-B2CC-45C3-ACEE-A5F8A8784094}" type="presOf" srcId="{6D952293-A89C-47BC-94B4-3F771179FC23}" destId="{E46C113A-6333-469E-BD26-695E0003FA94}" srcOrd="0" destOrd="0" presId="urn:microsoft.com/office/officeart/2018/2/layout/IconVerticalSolidList"/>
    <dgm:cxn modelId="{4AA24BF7-EAB4-4FD2-AA03-7741C1240812}" type="presParOf" srcId="{E46C113A-6333-469E-BD26-695E0003FA94}" destId="{C7162EBF-AF5D-3B4D-B287-E09866F10A8B}" srcOrd="0" destOrd="0" presId="urn:microsoft.com/office/officeart/2018/2/layout/IconVerticalSolidList"/>
    <dgm:cxn modelId="{D1D4F738-932E-4971-8761-71DC243A76D3}" type="presParOf" srcId="{C7162EBF-AF5D-3B4D-B287-E09866F10A8B}" destId="{DCB86892-193E-8C43-B442-BF0D865FA97C}" srcOrd="0" destOrd="0" presId="urn:microsoft.com/office/officeart/2018/2/layout/IconVerticalSolidList"/>
    <dgm:cxn modelId="{2401A06F-B17E-4AB8-BE76-18EC28267CA1}" type="presParOf" srcId="{C7162EBF-AF5D-3B4D-B287-E09866F10A8B}" destId="{9F376D7E-C450-694C-A5A6-7B644AACEFA6}" srcOrd="1" destOrd="0" presId="urn:microsoft.com/office/officeart/2018/2/layout/IconVerticalSolidList"/>
    <dgm:cxn modelId="{8DF6E2FB-E6F8-4430-8E73-77E4CE8D73DD}" type="presParOf" srcId="{C7162EBF-AF5D-3B4D-B287-E09866F10A8B}" destId="{88801F10-B96F-574C-A7A4-78E088A19C7F}" srcOrd="2" destOrd="0" presId="urn:microsoft.com/office/officeart/2018/2/layout/IconVerticalSolidList"/>
    <dgm:cxn modelId="{C3B81581-48B1-4F7A-9063-586C949C1045}" type="presParOf" srcId="{C7162EBF-AF5D-3B4D-B287-E09866F10A8B}" destId="{C43A9F91-0DB1-4846-BE95-3BFE5EE8B371}" srcOrd="3" destOrd="0" presId="urn:microsoft.com/office/officeart/2018/2/layout/IconVerticalSolidList"/>
    <dgm:cxn modelId="{5A8AA273-012E-40B9-B4FC-65D7498D516E}" type="presParOf" srcId="{E46C113A-6333-469E-BD26-695E0003FA94}" destId="{1E4280E3-0804-D84C-A767-B3F23B6DED8C}" srcOrd="1" destOrd="0" presId="urn:microsoft.com/office/officeart/2018/2/layout/IconVerticalSolidList"/>
    <dgm:cxn modelId="{8286D55C-E485-4B61-BC06-299D32BDD299}" type="presParOf" srcId="{E46C113A-6333-469E-BD26-695E0003FA94}" destId="{B892E318-F1C5-4E05-8807-1DE49F73E27A}" srcOrd="2" destOrd="0" presId="urn:microsoft.com/office/officeart/2018/2/layout/IconVerticalSolidList"/>
    <dgm:cxn modelId="{4E0444E9-E3DB-4F4D-B413-3778AA069734}" type="presParOf" srcId="{B892E318-F1C5-4E05-8807-1DE49F73E27A}" destId="{294E76E6-CFE7-4C76-8649-0A6C4DC1C120}" srcOrd="0" destOrd="0" presId="urn:microsoft.com/office/officeart/2018/2/layout/IconVerticalSolidList"/>
    <dgm:cxn modelId="{757C07AA-1326-4464-A9FC-FFD7B257DA01}" type="presParOf" srcId="{B892E318-F1C5-4E05-8807-1DE49F73E27A}" destId="{A219C2DF-3BEC-429C-950A-231DDD7CDF55}" srcOrd="1" destOrd="0" presId="urn:microsoft.com/office/officeart/2018/2/layout/IconVerticalSolidList"/>
    <dgm:cxn modelId="{6ED82DB3-D3F7-4947-A409-2FEA4B502C4C}" type="presParOf" srcId="{B892E318-F1C5-4E05-8807-1DE49F73E27A}" destId="{D04BE3C9-BF4D-41A3-ABB0-D598A923937B}" srcOrd="2" destOrd="0" presId="urn:microsoft.com/office/officeart/2018/2/layout/IconVerticalSolidList"/>
    <dgm:cxn modelId="{E595F78E-BD12-4F22-8BC2-6254F59E72DF}" type="presParOf" srcId="{B892E318-F1C5-4E05-8807-1DE49F73E27A}" destId="{04A3186A-68AA-4B5F-9B56-88BE1DD9C774}" srcOrd="3" destOrd="0" presId="urn:microsoft.com/office/officeart/2018/2/layout/IconVerticalSolidList"/>
    <dgm:cxn modelId="{1BD722AC-683A-47C9-90B5-13A101654226}" type="presParOf" srcId="{E46C113A-6333-469E-BD26-695E0003FA94}" destId="{78CAFC4A-B9BF-42A3-B305-65FF83A97D20}" srcOrd="3" destOrd="0" presId="urn:microsoft.com/office/officeart/2018/2/layout/IconVerticalSolidList"/>
    <dgm:cxn modelId="{3A7D0FB4-31A4-41CB-8261-F62AA36C84D3}" type="presParOf" srcId="{E46C113A-6333-469E-BD26-695E0003FA94}" destId="{C3593A56-00B5-4042-89BA-68D8B269FB73}" srcOrd="4" destOrd="0" presId="urn:microsoft.com/office/officeart/2018/2/layout/IconVerticalSolidList"/>
    <dgm:cxn modelId="{C6807D5F-6BFF-43B7-9556-519682EC36E3}" type="presParOf" srcId="{C3593A56-00B5-4042-89BA-68D8B269FB73}" destId="{08F6D8A5-433C-45E2-A351-1EAF10243C2F}" srcOrd="0" destOrd="0" presId="urn:microsoft.com/office/officeart/2018/2/layout/IconVerticalSolidList"/>
    <dgm:cxn modelId="{0A2747A3-B9B0-4A14-A36D-E2ADA0A6D4F5}" type="presParOf" srcId="{C3593A56-00B5-4042-89BA-68D8B269FB73}" destId="{AF441936-2A34-4402-BF79-A93624D94D6B}" srcOrd="1" destOrd="0" presId="urn:microsoft.com/office/officeart/2018/2/layout/IconVerticalSolidList"/>
    <dgm:cxn modelId="{AC01D74C-ECEA-4A29-B5E1-0D8FEAE23A02}" type="presParOf" srcId="{C3593A56-00B5-4042-89BA-68D8B269FB73}" destId="{1AE338D6-8A4A-4E11-9878-80131F3D113C}" srcOrd="2" destOrd="0" presId="urn:microsoft.com/office/officeart/2018/2/layout/IconVerticalSolidList"/>
    <dgm:cxn modelId="{11A17ED2-CD58-4FF5-94BD-4A8ECF095601}" type="presParOf" srcId="{C3593A56-00B5-4042-89BA-68D8B269FB73}" destId="{B1EE769D-D855-42DC-8AAB-886490B661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82C70-7114-B543-9BCD-EBAACA0BB19A}">
      <dsp:nvSpPr>
        <dsp:cNvPr id="0" name=""/>
        <dsp:cNvSpPr/>
      </dsp:nvSpPr>
      <dsp:spPr>
        <a:xfrm>
          <a:off x="0" y="3184"/>
          <a:ext cx="5607050" cy="11056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Define: Energy Savings goals (electricity and natural gas); Budget caps; Utility incentives</a:t>
          </a:r>
        </a:p>
      </dsp:txBody>
      <dsp:txXfrm>
        <a:off x="53973" y="57157"/>
        <a:ext cx="5499104" cy="997704"/>
      </dsp:txXfrm>
    </dsp:sp>
    <dsp:sp modelId="{9E4FD239-7C4D-4066-99D5-92CD676ACF4D}">
      <dsp:nvSpPr>
        <dsp:cNvPr id="0" name=""/>
        <dsp:cNvSpPr/>
      </dsp:nvSpPr>
      <dsp:spPr>
        <a:xfrm>
          <a:off x="0" y="1216039"/>
          <a:ext cx="5607050" cy="11056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Beneficial Electrification goals (first time), and establish policies on issues such as BE program cost recovery </a:t>
          </a:r>
        </a:p>
      </dsp:txBody>
      <dsp:txXfrm>
        <a:off x="53973" y="1270012"/>
        <a:ext cx="5499104" cy="997704"/>
      </dsp:txXfrm>
    </dsp:sp>
    <dsp:sp modelId="{9E8F9129-A378-E14F-ACA4-C7765BFDACD5}">
      <dsp:nvSpPr>
        <dsp:cNvPr id="0" name=""/>
        <dsp:cNvSpPr/>
      </dsp:nvSpPr>
      <dsp:spPr>
        <a:xfrm>
          <a:off x="0" y="2466484"/>
          <a:ext cx="5607050" cy="7863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Time period:  2024 through 2027</a:t>
          </a:r>
        </a:p>
      </dsp:txBody>
      <dsp:txXfrm>
        <a:off x="38385" y="2504869"/>
        <a:ext cx="5530280" cy="709557"/>
      </dsp:txXfrm>
    </dsp:sp>
    <dsp:sp modelId="{CC3FE63A-2D9A-C943-ACF9-EB91212DD923}">
      <dsp:nvSpPr>
        <dsp:cNvPr id="0" name=""/>
        <dsp:cNvSpPr/>
      </dsp:nvSpPr>
      <dsp:spPr>
        <a:xfrm>
          <a:off x="0" y="3303211"/>
          <a:ext cx="5607050" cy="11056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Context: New legislative requirements; rapidly changing electricity supply mix</a:t>
          </a:r>
        </a:p>
      </dsp:txBody>
      <dsp:txXfrm>
        <a:off x="53973" y="3357184"/>
        <a:ext cx="5499104" cy="997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6892-193E-8C43-B442-BF0D865FA97C}">
      <dsp:nvSpPr>
        <dsp:cNvPr id="0" name=""/>
        <dsp:cNvSpPr/>
      </dsp:nvSpPr>
      <dsp:spPr>
        <a:xfrm>
          <a:off x="0" y="3040"/>
          <a:ext cx="6777317" cy="75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76D7E-C450-694C-A5A6-7B644AACEFA6}">
      <dsp:nvSpPr>
        <dsp:cNvPr id="0" name=""/>
        <dsp:cNvSpPr/>
      </dsp:nvSpPr>
      <dsp:spPr>
        <a:xfrm>
          <a:off x="229377" y="173651"/>
          <a:ext cx="417457" cy="4170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A9F91-0DB1-4846-BE95-3BFE5EE8B371}">
      <dsp:nvSpPr>
        <dsp:cNvPr id="0" name=""/>
        <dsp:cNvSpPr/>
      </dsp:nvSpPr>
      <dsp:spPr>
        <a:xfrm>
          <a:off x="876211" y="3040"/>
          <a:ext cx="5661385" cy="75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29" tIns="80329" rIns="80329" bIns="80329" numCol="1" spcCol="1270" anchor="ctr" anchorCtr="0">
          <a:noAutofit/>
        </a:bodyPr>
        <a:lstStyle/>
        <a:p>
          <a:pPr marL="0" lvl="0" indent="0" algn="l" defTabSz="889000">
            <a:lnSpc>
              <a:spcPct val="100000"/>
            </a:lnSpc>
            <a:spcBef>
              <a:spcPct val="0"/>
            </a:spcBef>
            <a:spcAft>
              <a:spcPct val="35000"/>
            </a:spcAft>
            <a:buNone/>
          </a:pPr>
          <a:r>
            <a:rPr lang="en-US" sz="2000" kern="1200" dirty="0"/>
            <a:t>Four Segments of Plan: Executive Summary; Program &amp; Product Summaries; Cost-Benefit Analysis; Appendices</a:t>
          </a:r>
        </a:p>
      </dsp:txBody>
      <dsp:txXfrm>
        <a:off x="876211" y="3040"/>
        <a:ext cx="5661385" cy="759013"/>
      </dsp:txXfrm>
    </dsp:sp>
    <dsp:sp modelId="{294E76E6-CFE7-4C76-8649-0A6C4DC1C120}">
      <dsp:nvSpPr>
        <dsp:cNvPr id="0" name=""/>
        <dsp:cNvSpPr/>
      </dsp:nvSpPr>
      <dsp:spPr>
        <a:xfrm>
          <a:off x="0" y="1388248"/>
          <a:ext cx="6777317" cy="75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9C2DF-3BEC-429C-950A-231DDD7CDF55}">
      <dsp:nvSpPr>
        <dsp:cNvPr id="0" name=""/>
        <dsp:cNvSpPr/>
      </dsp:nvSpPr>
      <dsp:spPr>
        <a:xfrm>
          <a:off x="229377" y="1558860"/>
          <a:ext cx="417457" cy="41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3186A-68AA-4B5F-9B56-88BE1DD9C774}">
      <dsp:nvSpPr>
        <dsp:cNvPr id="0" name=""/>
        <dsp:cNvSpPr/>
      </dsp:nvSpPr>
      <dsp:spPr>
        <a:xfrm>
          <a:off x="876211" y="930723"/>
          <a:ext cx="5661385" cy="167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29" tIns="80329" rIns="80329" bIns="80329" numCol="1" spcCol="1270" anchor="ctr" anchorCtr="0">
          <a:noAutofit/>
        </a:bodyPr>
        <a:lstStyle/>
        <a:p>
          <a:pPr marL="0" lvl="0" indent="0" algn="l" defTabSz="889000">
            <a:lnSpc>
              <a:spcPct val="100000"/>
            </a:lnSpc>
            <a:spcBef>
              <a:spcPct val="0"/>
            </a:spcBef>
            <a:spcAft>
              <a:spcPct val="35000"/>
            </a:spcAft>
            <a:buNone/>
          </a:pPr>
          <a:r>
            <a:rPr lang="en-US" sz="2000" kern="1200" dirty="0"/>
            <a:t>Only a one-year plan (combined electric and natural gas) building on the current 2021-22 plan</a:t>
          </a:r>
        </a:p>
        <a:p>
          <a:pPr marL="0" lvl="0" indent="0" algn="l" defTabSz="889000">
            <a:lnSpc>
              <a:spcPct val="100000"/>
            </a:lnSpc>
            <a:spcBef>
              <a:spcPct val="0"/>
            </a:spcBef>
            <a:spcAft>
              <a:spcPct val="35000"/>
            </a:spcAft>
            <a:buNone/>
          </a:pPr>
          <a:endParaRPr lang="en-US" sz="1500" kern="1200" dirty="0"/>
        </a:p>
      </dsp:txBody>
      <dsp:txXfrm>
        <a:off x="876211" y="930723"/>
        <a:ext cx="5661385" cy="1674064"/>
      </dsp:txXfrm>
    </dsp:sp>
    <dsp:sp modelId="{08F6D8A5-433C-45E2-A351-1EAF10243C2F}">
      <dsp:nvSpPr>
        <dsp:cNvPr id="0" name=""/>
        <dsp:cNvSpPr/>
      </dsp:nvSpPr>
      <dsp:spPr>
        <a:xfrm>
          <a:off x="0" y="2773457"/>
          <a:ext cx="6777317" cy="7582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41936-2A34-4402-BF79-A93624D94D6B}">
      <dsp:nvSpPr>
        <dsp:cNvPr id="0" name=""/>
        <dsp:cNvSpPr/>
      </dsp:nvSpPr>
      <dsp:spPr>
        <a:xfrm>
          <a:off x="229377" y="2944068"/>
          <a:ext cx="417457" cy="4170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E769D-D855-42DC-8AAB-886490B661EB}">
      <dsp:nvSpPr>
        <dsp:cNvPr id="0" name=""/>
        <dsp:cNvSpPr/>
      </dsp:nvSpPr>
      <dsp:spPr>
        <a:xfrm>
          <a:off x="876211" y="2773457"/>
          <a:ext cx="5661385" cy="75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29" tIns="80329" rIns="80329" bIns="80329" numCol="1" spcCol="1270" anchor="ctr" anchorCtr="0">
          <a:noAutofit/>
        </a:bodyPr>
        <a:lstStyle/>
        <a:p>
          <a:pPr marL="0" lvl="0" indent="0" algn="l" defTabSz="889000">
            <a:lnSpc>
              <a:spcPct val="100000"/>
            </a:lnSpc>
            <a:spcBef>
              <a:spcPct val="0"/>
            </a:spcBef>
            <a:spcAft>
              <a:spcPct val="35000"/>
            </a:spcAft>
            <a:buNone/>
          </a:pPr>
          <a:r>
            <a:rPr lang="en-US" sz="2000" kern="1200" dirty="0"/>
            <a:t>To be heard and decided by PUC as a whole</a:t>
          </a:r>
        </a:p>
      </dsp:txBody>
      <dsp:txXfrm>
        <a:off x="876211" y="2773457"/>
        <a:ext cx="5661385" cy="7590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F1CF12F-DC6E-4075-AB68-685ED97F520D}" type="datetimeFigureOut">
              <a:rPr lang="en-US" smtClean="0"/>
              <a:t>9/15/2022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814871F-C197-41D4-8097-A816E1946A23}" type="slidenum">
              <a:rPr lang="en-US" smtClean="0"/>
              <a:t>‹#›</a:t>
            </a:fld>
            <a:endParaRPr lang="en-US"/>
          </a:p>
        </p:txBody>
      </p:sp>
    </p:spTree>
    <p:extLst>
      <p:ext uri="{BB962C8B-B14F-4D97-AF65-F5344CB8AC3E}">
        <p14:creationId xmlns:p14="http://schemas.microsoft.com/office/powerpoint/2010/main" val="318017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4871F-C197-41D4-8097-A816E1946A23}" type="slidenum">
              <a:rPr lang="en-US" smtClean="0"/>
              <a:t>1</a:t>
            </a:fld>
            <a:endParaRPr lang="en-US"/>
          </a:p>
        </p:txBody>
      </p:sp>
    </p:spTree>
    <p:extLst>
      <p:ext uri="{BB962C8B-B14F-4D97-AF65-F5344CB8AC3E}">
        <p14:creationId xmlns:p14="http://schemas.microsoft.com/office/powerpoint/2010/main" val="386437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a nutshell, the Company is</a:t>
            </a:r>
          </a:p>
          <a:p>
            <a:pPr algn="l"/>
            <a:r>
              <a:rPr lang="en-US" sz="1800" b="0" i="0" u="none" strike="noStrike" baseline="0" dirty="0">
                <a:latin typeface="Arial" panose="020B0604020202020204" pitchFamily="34" charset="0"/>
              </a:rPr>
              <a:t>18 proposing to place heightened emphasis on </a:t>
            </a:r>
            <a:r>
              <a:rPr lang="en-US" sz="1800" b="0" i="1" u="none" strike="noStrike" baseline="0" dirty="0">
                <a:latin typeface="Arial" panose="020B0604020202020204" pitchFamily="34" charset="0"/>
              </a:rPr>
              <a:t>which </a:t>
            </a:r>
            <a:r>
              <a:rPr lang="en-US" sz="1800" b="0" i="0" u="none" strike="noStrike" baseline="0" dirty="0">
                <a:latin typeface="Arial" panose="020B0604020202020204" pitchFamily="34" charset="0"/>
              </a:rPr>
              <a:t>energy is being saved, relative</a:t>
            </a:r>
          </a:p>
          <a:p>
            <a:pPr algn="l"/>
            <a:r>
              <a:rPr lang="en-US" sz="1800" b="0" i="0" u="none" strike="noStrike" baseline="0" dirty="0">
                <a:latin typeface="Arial" panose="020B0604020202020204" pitchFamily="34" charset="0"/>
              </a:rPr>
              <a:t>19 to the </a:t>
            </a:r>
            <a:r>
              <a:rPr lang="en-US" sz="1800" b="0" i="1" u="none" strike="noStrike" baseline="0" dirty="0">
                <a:latin typeface="Arial" panose="020B0604020202020204" pitchFamily="34" charset="0"/>
              </a:rPr>
              <a:t>total number </a:t>
            </a:r>
            <a:r>
              <a:rPr lang="en-US" sz="1800" b="0" i="0" u="none" strike="noStrike" baseline="0" dirty="0">
                <a:latin typeface="Arial" panose="020B0604020202020204" pitchFamily="34" charset="0"/>
              </a:rPr>
              <a:t>of kWh, kW, or </a:t>
            </a:r>
            <a:r>
              <a:rPr lang="en-US" sz="1800" b="0" i="0" u="none" strike="noStrike" baseline="0" dirty="0" err="1">
                <a:latin typeface="Arial" panose="020B0604020202020204" pitchFamily="34" charset="0"/>
              </a:rPr>
              <a:t>therms</a:t>
            </a:r>
            <a:r>
              <a:rPr lang="en-US" sz="1800" b="0" i="0" u="none" strike="noStrike" baseline="0" dirty="0">
                <a:latin typeface="Arial" panose="020B0604020202020204" pitchFamily="34" charset="0"/>
              </a:rPr>
              <a:t> saved.</a:t>
            </a:r>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10</a:t>
            </a:fld>
            <a:endParaRPr lang="en-US"/>
          </a:p>
        </p:txBody>
      </p:sp>
    </p:spTree>
    <p:extLst>
      <p:ext uri="{BB962C8B-B14F-4D97-AF65-F5344CB8AC3E}">
        <p14:creationId xmlns:p14="http://schemas.microsoft.com/office/powerpoint/2010/main" val="7742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11</a:t>
            </a:fld>
            <a:endParaRPr lang="en-US"/>
          </a:p>
        </p:txBody>
      </p:sp>
    </p:spTree>
    <p:extLst>
      <p:ext uri="{BB962C8B-B14F-4D97-AF65-F5344CB8AC3E}">
        <p14:creationId xmlns:p14="http://schemas.microsoft.com/office/powerpoint/2010/main" val="80824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2</a:t>
            </a:fld>
            <a:endParaRPr lang="en-US"/>
          </a:p>
        </p:txBody>
      </p:sp>
    </p:spTree>
    <p:extLst>
      <p:ext uri="{BB962C8B-B14F-4D97-AF65-F5344CB8AC3E}">
        <p14:creationId xmlns:p14="http://schemas.microsoft.com/office/powerpoint/2010/main" val="28978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En</a:t>
            </a:r>
            <a:r>
              <a:rPr lang="en-US" dirty="0"/>
              <a:t> banc</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In Senate Bill 21-246, the Legislature specifically provided that Beneficial</a:t>
            </a:r>
          </a:p>
          <a:p>
            <a:pPr algn="l"/>
            <a:r>
              <a:rPr lang="en-US" sz="1800" b="0" i="0" u="none" strike="noStrike" baseline="0" dirty="0">
                <a:latin typeface="Arial" panose="020B0604020202020204" pitchFamily="34" charset="0"/>
              </a:rPr>
              <a:t>7 Electrification strategic issues filings “may be combined with other demand-side</a:t>
            </a:r>
          </a:p>
          <a:p>
            <a:pPr algn="l"/>
            <a:r>
              <a:rPr lang="en-US" sz="1800" b="0" i="0" u="none" strike="noStrike" baseline="0" dirty="0">
                <a:latin typeface="Arial" panose="020B0604020202020204" pitchFamily="34" charset="0"/>
              </a:rPr>
              <a:t>8 management strategic issues or related filings as appropriate.</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the law revised the definition of BE,</a:t>
            </a:r>
          </a:p>
          <a:p>
            <a:pPr algn="l"/>
            <a:r>
              <a:rPr lang="en-US" sz="1800" b="0" i="0" u="none" strike="noStrike" baseline="0" dirty="0">
                <a:latin typeface="Arial" panose="020B0604020202020204" pitchFamily="34" charset="0"/>
              </a:rPr>
              <a:t>13 required utilities to file BE Plans at least every three years, and set forth minimum</a:t>
            </a:r>
          </a:p>
          <a:p>
            <a:pPr algn="l"/>
            <a:r>
              <a:rPr lang="en-US" sz="1800" b="0" i="0" u="none" strike="noStrike" baseline="0" dirty="0">
                <a:latin typeface="Arial" panose="020B0604020202020204" pitchFamily="34" charset="0"/>
              </a:rPr>
              <a:t>14 requirements for BE Plans by 4/24</a:t>
            </a:r>
          </a:p>
          <a:p>
            <a:pPr algn="l"/>
            <a:endParaRPr lang="en-US" dirty="0"/>
          </a:p>
          <a:p>
            <a:pPr algn="l"/>
            <a:r>
              <a:rPr lang="en-US" sz="1800" b="0" i="0" u="none" strike="noStrike" baseline="0" dirty="0">
                <a:latin typeface="Arial" panose="020B0604020202020204" pitchFamily="34" charset="0"/>
              </a:rPr>
              <a:t>House Bill 21-1238 updates the methods used to determine the cost-effectiveness</a:t>
            </a:r>
          </a:p>
          <a:p>
            <a:pPr algn="l"/>
            <a:r>
              <a:rPr lang="en-US" sz="1800" b="0" i="0" u="none" strike="noStrike" baseline="0" dirty="0">
                <a:latin typeface="Arial" panose="020B0604020202020204" pitchFamily="34" charset="0"/>
              </a:rPr>
              <a:t>6 of gas DSM programs, including with respect to the social costs of greenhouse gas</a:t>
            </a:r>
          </a:p>
          <a:p>
            <a:pPr algn="l"/>
            <a:r>
              <a:rPr lang="en-US" sz="1800" b="0" i="0" u="none" strike="noStrike" baseline="0" dirty="0">
                <a:latin typeface="Arial" panose="020B0604020202020204" pitchFamily="34" charset="0"/>
              </a:rPr>
              <a:t>7 emissions. The law also required gas strategic issues filings, like this one, and</a:t>
            </a:r>
          </a:p>
          <a:p>
            <a:pPr algn="l"/>
            <a:r>
              <a:rPr lang="en-US" sz="1800" b="0" i="0" u="none" strike="noStrike" baseline="0" dirty="0">
                <a:latin typeface="Arial" panose="020B0604020202020204" pitchFamily="34" charset="0"/>
              </a:rPr>
              <a:t>8 addresses cost recovery and incentives for gas DSM. The Commission is</a:t>
            </a:r>
          </a:p>
          <a:p>
            <a:pPr algn="l"/>
            <a:r>
              <a:rPr lang="en-US" sz="1800" b="0" i="0" u="none" strike="noStrike" baseline="0" dirty="0">
                <a:latin typeface="Arial" panose="020B0604020202020204" pitchFamily="34" charset="0"/>
              </a:rPr>
              <a:t>9 currently engaged in a rulemaking process covering both House Bill 21-1238 and</a:t>
            </a:r>
          </a:p>
          <a:p>
            <a:pPr algn="l"/>
            <a:r>
              <a:rPr lang="en-US" sz="1800" b="0" i="0" u="none" strike="noStrike" baseline="0" dirty="0">
                <a:latin typeface="Arial" panose="020B0604020202020204" pitchFamily="34" charset="0"/>
              </a:rPr>
              <a:t>10 Senate Bill 21-264 (and other related matters) in Proceeding No. 21R-0449G.</a:t>
            </a:r>
          </a:p>
          <a:p>
            <a:pPr algn="l"/>
            <a:r>
              <a:rPr lang="en-US" sz="1800" b="0" i="0" u="none" strike="noStrike" baseline="0" dirty="0">
                <a:latin typeface="Arial" panose="020B0604020202020204" pitchFamily="34" charset="0"/>
              </a:rPr>
              <a:t>11 </a:t>
            </a:r>
            <a:r>
              <a:rPr lang="en-US" sz="1800" b="1" i="0" u="none" strike="noStrike" baseline="0" dirty="0">
                <a:latin typeface="Arial" panose="020B0604020202020204" pitchFamily="34" charset="0"/>
              </a:rPr>
              <a:t>Q.</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be the fifth proceeding where the Commission, the Company, and interested parties have opportunity to examine the larger policy issues that will help shape the Company’s next DSM Plan. Public Service states, however, this Strategic Issues proceeding will differ from prior cases because it also includes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 from previous cases with the addition of BE, a greater focus on gas DSM, more focused efforts to reduce carbon emissions, and changing needs of electric DSM.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14871F-C197-41D4-8097-A816E1946A23}" type="slidenum">
              <a:rPr lang="en-US" smtClean="0"/>
              <a:t>3</a:t>
            </a:fld>
            <a:endParaRPr lang="en-US"/>
          </a:p>
        </p:txBody>
      </p:sp>
    </p:spTree>
    <p:extLst>
      <p:ext uri="{BB962C8B-B14F-4D97-AF65-F5344CB8AC3E}">
        <p14:creationId xmlns:p14="http://schemas.microsoft.com/office/powerpoint/2010/main" val="428535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Answer Testimony refers to ‘Answering’ the Company’s </a:t>
            </a:r>
            <a:r>
              <a:rPr lang="en-US" dirty="0" err="1"/>
              <a:t>prefiled</a:t>
            </a:r>
            <a:r>
              <a:rPr lang="en-US" dirty="0"/>
              <a:t> testimony about goals, budgets, policies </a:t>
            </a:r>
          </a:p>
        </p:txBody>
      </p:sp>
      <p:sp>
        <p:nvSpPr>
          <p:cNvPr id="4" name="Slide Number Placeholder 3"/>
          <p:cNvSpPr>
            <a:spLocks noGrp="1"/>
          </p:cNvSpPr>
          <p:nvPr>
            <p:ph type="sldNum" sz="quarter" idx="5"/>
          </p:nvPr>
        </p:nvSpPr>
        <p:spPr/>
        <p:txBody>
          <a:bodyPr/>
          <a:lstStyle/>
          <a:p>
            <a:fld id="{3814871F-C197-41D4-8097-A816E1946A23}" type="slidenum">
              <a:rPr lang="en-US" smtClean="0"/>
              <a:t>4</a:t>
            </a:fld>
            <a:endParaRPr lang="en-US"/>
          </a:p>
        </p:txBody>
      </p:sp>
    </p:spTree>
    <p:extLst>
      <p:ext uri="{BB962C8B-B14F-4D97-AF65-F5344CB8AC3E}">
        <p14:creationId xmlns:p14="http://schemas.microsoft.com/office/powerpoint/2010/main" val="21886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latin typeface="Arial" panose="020B0604020202020204" pitchFamily="34" charset="0"/>
              </a:rPr>
              <a:t>Crucially, although electric EE</a:t>
            </a:r>
          </a:p>
          <a:p>
            <a:pPr algn="l"/>
            <a:r>
              <a:rPr lang="en-US" sz="1800" b="0" i="0" u="none" strike="noStrike" baseline="0" dirty="0">
                <a:latin typeface="Arial" panose="020B0604020202020204" pitchFamily="34" charset="0"/>
              </a:rPr>
              <a:t>17 programs will continue to be important, their </a:t>
            </a:r>
            <a:r>
              <a:rPr lang="en-US" sz="1800" b="0" i="1" u="none" strike="noStrike" baseline="0" dirty="0">
                <a:latin typeface="Arial" panose="020B0604020202020204" pitchFamily="34" charset="0"/>
              </a:rPr>
              <a:t>relative </a:t>
            </a:r>
            <a:r>
              <a:rPr lang="en-US" sz="1800" b="0" i="0" u="none" strike="noStrike" baseline="0" dirty="0">
                <a:latin typeface="Arial" panose="020B0604020202020204" pitchFamily="34" charset="0"/>
              </a:rPr>
              <a:t>role in the overall DSM</a:t>
            </a:r>
          </a:p>
          <a:p>
            <a:pPr algn="l"/>
            <a:r>
              <a:rPr lang="en-US" sz="1800" b="0" i="0" u="none" strike="noStrike" baseline="0" dirty="0">
                <a:latin typeface="Arial" panose="020B0604020202020204" pitchFamily="34" charset="0"/>
              </a:rPr>
              <a:t>18 portfolio of programs is expected to diminish to some extent. As the Company’s</a:t>
            </a:r>
          </a:p>
          <a:p>
            <a:pPr algn="l"/>
            <a:r>
              <a:rPr lang="en-US" sz="1800" b="0" i="0" u="none" strike="noStrike" baseline="0" dirty="0">
                <a:latin typeface="Arial" panose="020B0604020202020204" pitchFamily="34" charset="0"/>
              </a:rPr>
              <a:t>19 generation has become less carbon-intensive and more sourced from renewable</a:t>
            </a:r>
          </a:p>
          <a:p>
            <a:pPr algn="l"/>
            <a:r>
              <a:rPr lang="en-US" sz="1800" b="0" i="0" u="none" strike="noStrike" baseline="0" dirty="0">
                <a:latin typeface="Arial" panose="020B0604020202020204" pitchFamily="34" charset="0"/>
              </a:rPr>
              <a:t>20 energy, the de-carbonization and fuel-savings benefits of electric EE have</a:t>
            </a:r>
          </a:p>
          <a:p>
            <a:pPr algn="l"/>
            <a:r>
              <a:rPr lang="en-US" sz="1800" b="0" i="0" u="none" strike="noStrike" baseline="0" dirty="0">
                <a:latin typeface="Arial" panose="020B0604020202020204" pitchFamily="34" charset="0"/>
              </a:rPr>
              <a:t>21 decreased while the costs of such programs have increased.”</a:t>
            </a:r>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5</a:t>
            </a:fld>
            <a:endParaRPr lang="en-US"/>
          </a:p>
        </p:txBody>
      </p:sp>
    </p:spTree>
    <p:extLst>
      <p:ext uri="{BB962C8B-B14F-4D97-AF65-F5344CB8AC3E}">
        <p14:creationId xmlns:p14="http://schemas.microsoft.com/office/powerpoint/2010/main" val="133474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a nutshell, the Company is</a:t>
            </a:r>
          </a:p>
          <a:p>
            <a:pPr algn="l"/>
            <a:r>
              <a:rPr lang="en-US" sz="1800" b="0" i="0" u="none" strike="noStrike" baseline="0" dirty="0">
                <a:latin typeface="Arial" panose="020B0604020202020204" pitchFamily="34" charset="0"/>
              </a:rPr>
              <a:t>18 proposing to place heightened emphasis on </a:t>
            </a:r>
            <a:r>
              <a:rPr lang="en-US" sz="1800" b="0" i="1" u="none" strike="noStrike" baseline="0" dirty="0">
                <a:latin typeface="Arial" panose="020B0604020202020204" pitchFamily="34" charset="0"/>
              </a:rPr>
              <a:t>which </a:t>
            </a:r>
            <a:r>
              <a:rPr lang="en-US" sz="1800" b="0" i="0" u="none" strike="noStrike" baseline="0" dirty="0">
                <a:latin typeface="Arial" panose="020B0604020202020204" pitchFamily="34" charset="0"/>
              </a:rPr>
              <a:t>energy is being saved, relative</a:t>
            </a:r>
          </a:p>
          <a:p>
            <a:pPr algn="l"/>
            <a:r>
              <a:rPr lang="en-US" sz="1800" b="0" i="0" u="none" strike="noStrike" baseline="0" dirty="0">
                <a:latin typeface="Arial" panose="020B0604020202020204" pitchFamily="34" charset="0"/>
              </a:rPr>
              <a:t>19 to the </a:t>
            </a:r>
            <a:r>
              <a:rPr lang="en-US" sz="1800" b="0" i="1" u="none" strike="noStrike" baseline="0" dirty="0">
                <a:latin typeface="Arial" panose="020B0604020202020204" pitchFamily="34" charset="0"/>
              </a:rPr>
              <a:t>total number </a:t>
            </a:r>
            <a:r>
              <a:rPr lang="en-US" sz="1800" b="0" i="0" u="none" strike="noStrike" baseline="0" dirty="0">
                <a:latin typeface="Arial" panose="020B0604020202020204" pitchFamily="34" charset="0"/>
              </a:rPr>
              <a:t>of kWh, kW, or </a:t>
            </a:r>
            <a:r>
              <a:rPr lang="en-US" sz="1800" b="0" i="0" u="none" strike="noStrike" baseline="0" dirty="0" err="1">
                <a:latin typeface="Arial" panose="020B0604020202020204" pitchFamily="34" charset="0"/>
              </a:rPr>
              <a:t>therms</a:t>
            </a:r>
            <a:r>
              <a:rPr lang="en-US" sz="1800" b="0" i="0" u="none" strike="noStrike" baseline="0" dirty="0">
                <a:latin typeface="Arial" panose="020B0604020202020204" pitchFamily="34" charset="0"/>
              </a:rPr>
              <a:t> saved.</a:t>
            </a:r>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6</a:t>
            </a:fld>
            <a:endParaRPr lang="en-US"/>
          </a:p>
        </p:txBody>
      </p:sp>
    </p:spTree>
    <p:extLst>
      <p:ext uri="{BB962C8B-B14F-4D97-AF65-F5344CB8AC3E}">
        <p14:creationId xmlns:p14="http://schemas.microsoft.com/office/powerpoint/2010/main" val="370599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banc </a:t>
            </a:r>
          </a:p>
          <a:p>
            <a:endParaRPr lang="en-US" dirty="0"/>
          </a:p>
          <a:p>
            <a:r>
              <a:rPr lang="en-US" dirty="0"/>
              <a:t>520 page plan;  KC and Patricia have segments of the Plan available depending on industry or topic for members to review </a:t>
            </a:r>
          </a:p>
          <a:p>
            <a:endParaRPr lang="en-US" dirty="0"/>
          </a:p>
          <a:p>
            <a:r>
              <a:rPr lang="en-US" dirty="0"/>
              <a:t>Inaugural BE Plan (new requirement). Black Hills also filed a standalone BE plan.</a:t>
            </a:r>
          </a:p>
          <a:p>
            <a:endParaRPr lang="en-US" dirty="0"/>
          </a:p>
          <a:p>
            <a:r>
              <a:rPr lang="en-US" dirty="0"/>
              <a:t>Company further notes that SB 21-246 established a number of new labor standards with respect to its BE offerings. Notably, the bill applies to “all necessary mechanical, plumbing, and electrical work performed in connection with a project undertaken pursuant to a beneficial electrification program … and for which a customer of an investor-owned electric utility applies for a rebate directly from the utility.” The statute allows utility employees to conduct the list, and also directs the Company to publish a Certified Contractor List. Public Service is aware of these provisions and will implement them as appropriate.</a:t>
            </a:r>
          </a:p>
          <a:p>
            <a:endParaRPr lang="en-US" dirty="0"/>
          </a:p>
          <a:p>
            <a:r>
              <a:rPr lang="en-US" dirty="0" err="1"/>
              <a:t>Commssion</a:t>
            </a:r>
            <a:r>
              <a:rPr lang="en-US" dirty="0"/>
              <a:t> notes that the “IRA modifies and extends tax credits related to renewables, geothermal, energy efficiency home credits, and energy storage, as well as rebates energy efficiency products, and home and commercial electrification products and appliances. The Commission recognizes that this is a one-year DSM/BE Plan that coincides with the introduction of substantial federal incentives and tax credits.”</a:t>
            </a:r>
          </a:p>
          <a:p>
            <a:endParaRPr lang="en-US" dirty="0"/>
          </a:p>
          <a:p>
            <a:pPr marL="228600" indent="-228600">
              <a:buFont typeface="Arial" panose="020B0604020202020204" pitchFamily="34" charset="0"/>
              <a:buChar char="•"/>
            </a:pPr>
            <a:r>
              <a:rPr lang="en-US" dirty="0"/>
              <a:t>The Company should identify potential changes to its cost-benefit analysis for programs that may be impacted by incentives (both upfront as well as tax credits) in place beginning in 2023.</a:t>
            </a:r>
          </a:p>
          <a:p>
            <a:pPr marL="228600" indent="-228600">
              <a:buFont typeface="Arial" panose="020B0604020202020204" pitchFamily="34" charset="0"/>
              <a:buChar char="•"/>
            </a:pPr>
            <a:r>
              <a:rPr lang="en-US" dirty="0"/>
              <a:t> What impacts will the IRA's incentives have on the Company meeting its stated energy and demand savings forecasts and how will the proposed performance incentives be impacted with greater non-utility funding available to customers? </a:t>
            </a:r>
          </a:p>
          <a:p>
            <a:pPr marL="228600" indent="-228600">
              <a:buFont typeface="Arial" panose="020B0604020202020204" pitchFamily="34" charset="0"/>
              <a:buChar char="•"/>
            </a:pPr>
            <a:r>
              <a:rPr lang="en-US" dirty="0"/>
              <a:t> For each of the incentives listed in Hearing Exhibit 201, pg. 21, please identify the corresponding federal incentive available in 2023, along with any income restrictions</a:t>
            </a:r>
          </a:p>
          <a:p>
            <a:pPr marL="228600" indent="-228600">
              <a:buFont typeface="Arial" panose="020B0604020202020204" pitchFamily="34" charset="0"/>
              <a:buChar char="•"/>
            </a:pPr>
            <a:r>
              <a:rPr lang="en-US" dirty="0"/>
              <a:t>Please identify the potential impacts of the IRA on the Company's proposed DSM/BE Income Qualified and Disproportionately Impacted programs, particularly focused on weatherization, and whole home energy audits</a:t>
            </a:r>
          </a:p>
        </p:txBody>
      </p:sp>
      <p:sp>
        <p:nvSpPr>
          <p:cNvPr id="4" name="Slide Number Placeholder 3"/>
          <p:cNvSpPr>
            <a:spLocks noGrp="1"/>
          </p:cNvSpPr>
          <p:nvPr>
            <p:ph type="sldNum" sz="quarter" idx="5"/>
          </p:nvPr>
        </p:nvSpPr>
        <p:spPr/>
        <p:txBody>
          <a:bodyPr/>
          <a:lstStyle/>
          <a:p>
            <a:fld id="{3814871F-C197-41D4-8097-A816E1946A23}" type="slidenum">
              <a:rPr lang="en-US" smtClean="0"/>
              <a:t>7</a:t>
            </a:fld>
            <a:endParaRPr lang="en-US"/>
          </a:p>
        </p:txBody>
      </p:sp>
    </p:spTree>
    <p:extLst>
      <p:ext uri="{BB962C8B-B14F-4D97-AF65-F5344CB8AC3E}">
        <p14:creationId xmlns:p14="http://schemas.microsoft.com/office/powerpoint/2010/main" val="62424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yet approved by the Commission (TBD on CWM day before this </a:t>
            </a:r>
            <a:r>
              <a:rPr lang="en-US" dirty="0" err="1"/>
              <a:t>prezzy</a:t>
            </a:r>
            <a:r>
              <a:rPr lang="en-US" dirty="0"/>
              <a:t>)</a:t>
            </a:r>
          </a:p>
        </p:txBody>
      </p:sp>
      <p:sp>
        <p:nvSpPr>
          <p:cNvPr id="4" name="Slide Number Placeholder 3"/>
          <p:cNvSpPr>
            <a:spLocks noGrp="1"/>
          </p:cNvSpPr>
          <p:nvPr>
            <p:ph type="sldNum" sz="quarter" idx="5"/>
          </p:nvPr>
        </p:nvSpPr>
        <p:spPr/>
        <p:txBody>
          <a:bodyPr/>
          <a:lstStyle/>
          <a:p>
            <a:fld id="{3814871F-C197-41D4-8097-A816E1946A23}" type="slidenum">
              <a:rPr lang="en-US" smtClean="0"/>
              <a:t>8</a:t>
            </a:fld>
            <a:endParaRPr lang="en-US"/>
          </a:p>
        </p:txBody>
      </p:sp>
    </p:spTree>
    <p:extLst>
      <p:ext uri="{BB962C8B-B14F-4D97-AF65-F5344CB8AC3E}">
        <p14:creationId xmlns:p14="http://schemas.microsoft.com/office/powerpoint/2010/main" val="56334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Program: a collection of similar products targeted to a specific customer</a:t>
            </a:r>
          </a:p>
          <a:p>
            <a:pPr algn="l"/>
            <a:r>
              <a:rPr lang="en-US" sz="1800" b="0" i="0" u="none" strike="noStrike" baseline="0" dirty="0">
                <a:latin typeface="Arial" panose="020B0604020202020204" pitchFamily="34" charset="0"/>
              </a:rPr>
              <a:t>14 segment. Current programs in the Company’s DSM Plan include Business,</a:t>
            </a:r>
          </a:p>
          <a:p>
            <a:pPr algn="l"/>
            <a:r>
              <a:rPr lang="en-US" sz="1800" b="0" i="0" u="none" strike="noStrike" baseline="0" dirty="0">
                <a:latin typeface="Arial" panose="020B0604020202020204" pitchFamily="34" charset="0"/>
              </a:rPr>
              <a:t>15 Residential, Low-Income/Income-Qualified (“IQ”), and Indirect programs.</a:t>
            </a:r>
          </a:p>
          <a:p>
            <a:pPr algn="l"/>
            <a:r>
              <a:rPr lang="en-US" sz="1800" b="0" i="0" u="none" strike="noStrike" baseline="0" dirty="0">
                <a:latin typeface="Arial" panose="020B0604020202020204" pitchFamily="34" charset="0"/>
              </a:rPr>
              <a:t>16 </a:t>
            </a:r>
            <a:r>
              <a:rPr lang="en-US" sz="1800" b="0" i="0" u="none" strike="noStrike" baseline="0" dirty="0">
                <a:latin typeface="SymbolMT"/>
              </a:rPr>
              <a:t>• </a:t>
            </a:r>
            <a:r>
              <a:rPr lang="en-US" sz="1800" b="0" i="0" u="none" strike="noStrike" baseline="0" dirty="0">
                <a:latin typeface="Arial" panose="020B0604020202020204" pitchFamily="34" charset="0"/>
              </a:rPr>
              <a:t>Products and Pilots: a collection of similar measures marketed individually</a:t>
            </a:r>
          </a:p>
          <a:p>
            <a:pPr algn="l"/>
            <a:r>
              <a:rPr lang="en-US" sz="1800" b="0" i="0" u="none" strike="noStrike" baseline="0" dirty="0">
                <a:latin typeface="Arial" panose="020B0604020202020204" pitchFamily="34" charset="0"/>
              </a:rPr>
              <a:t>17 or holistically to end-use residential, business, or IQ customers. Pilots</a:t>
            </a:r>
          </a:p>
          <a:p>
            <a:pPr algn="l"/>
            <a:r>
              <a:rPr lang="en-US" sz="1800" b="0" i="0" u="none" strike="noStrike" baseline="0" dirty="0">
                <a:latin typeface="Arial" panose="020B0604020202020204" pitchFamily="34" charset="0"/>
              </a:rPr>
              <a:t>18 target a specific type of product, and often seek to evaluate and</a:t>
            </a:r>
          </a:p>
          <a:p>
            <a:pPr algn="l"/>
            <a:r>
              <a:rPr lang="en-US" sz="1800" b="0" i="0" u="none" strike="noStrike" baseline="0" dirty="0">
                <a:latin typeface="Arial" panose="020B0604020202020204" pitchFamily="34" charset="0"/>
              </a:rPr>
              <a:t>19 demonstrate the benefits of a measure or collection of measures for a</a:t>
            </a:r>
          </a:p>
          <a:p>
            <a:pPr algn="l"/>
            <a:r>
              <a:rPr lang="en-US" sz="1800" b="0" i="0" u="none" strike="noStrike" baseline="0" dirty="0">
                <a:latin typeface="Arial" panose="020B0604020202020204" pitchFamily="34" charset="0"/>
              </a:rPr>
              <a:t>20 period prior to full-scale deployment.</a:t>
            </a:r>
          </a:p>
          <a:p>
            <a:pPr algn="l"/>
            <a:r>
              <a:rPr lang="en-US" sz="1800" b="0" i="0" u="none" strike="noStrike" baseline="0" dirty="0">
                <a:latin typeface="Arial" panose="020B0604020202020204" pitchFamily="34" charset="0"/>
              </a:rPr>
              <a:t>21 </a:t>
            </a:r>
            <a:r>
              <a:rPr lang="en-US" sz="1800" b="0" i="0" u="none" strike="noStrike" baseline="0" dirty="0">
                <a:latin typeface="SymbolMT"/>
              </a:rPr>
              <a:t>• </a:t>
            </a:r>
            <a:r>
              <a:rPr lang="en-US" sz="1800" b="0" i="0" u="none" strike="noStrike" baseline="0" dirty="0">
                <a:latin typeface="Arial" panose="020B0604020202020204" pitchFamily="34" charset="0"/>
              </a:rPr>
              <a:t>Measure: a technology, service, or device that enables end-use customers</a:t>
            </a:r>
          </a:p>
          <a:p>
            <a:pPr algn="l"/>
            <a:r>
              <a:rPr lang="en-US" sz="1800" b="0" i="0" u="none" strike="noStrike" baseline="0" dirty="0">
                <a:latin typeface="Arial" panose="020B0604020202020204" pitchFamily="34" charset="0"/>
              </a:rPr>
              <a:t>22 to modify their total energy consumption and peak demands. Examples</a:t>
            </a:r>
          </a:p>
          <a:p>
            <a:pPr algn="l"/>
            <a:r>
              <a:rPr lang="en-US" sz="1800" b="0" i="0" u="none" strike="noStrike" baseline="0" dirty="0">
                <a:latin typeface="Arial" panose="020B0604020202020204" pitchFamily="34" charset="0"/>
              </a:rPr>
              <a:t>23 include water-heater blankets within the Home Energy Squad product and</a:t>
            </a:r>
          </a:p>
          <a:p>
            <a:pPr algn="l"/>
            <a:r>
              <a:rPr lang="en-US" sz="1800" b="0" i="0" u="none" strike="noStrike" baseline="0" dirty="0">
                <a:latin typeface="Arial" panose="020B0604020202020204" pitchFamily="34" charset="0"/>
              </a:rPr>
              <a:t>24 ground source heat pumps within the High Efficiency Air Conditioning</a:t>
            </a:r>
          </a:p>
          <a:p>
            <a:pPr algn="l"/>
            <a:r>
              <a:rPr lang="en-US" sz="1800" b="0" i="0" u="none" strike="noStrike" baseline="0" dirty="0">
                <a:latin typeface="Arial" panose="020B0604020202020204" pitchFamily="34" charset="0"/>
              </a:rPr>
              <a:t>25 product.</a:t>
            </a:r>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9</a:t>
            </a:fld>
            <a:endParaRPr lang="en-US"/>
          </a:p>
        </p:txBody>
      </p:sp>
    </p:spTree>
    <p:extLst>
      <p:ext uri="{BB962C8B-B14F-4D97-AF65-F5344CB8AC3E}">
        <p14:creationId xmlns:p14="http://schemas.microsoft.com/office/powerpoint/2010/main" val="107320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8D0677E-FF62-4D7D-B0F3-196B92490D51}" type="datetime1">
              <a:rPr lang="en-US" smtClean="0"/>
              <a:t>9/15/2022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448D4D-3DA4-445D-BBA9-803E3C44FAA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9D561-BBBE-41C8-AE47-070FEF010666}"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08F7-502B-47C0-BEE0-36E3C5D93C51}"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D0055-4391-4B06-8FB1-232F4F58280C}"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58FBA-C8F0-4827-A1DE-D37E6AE35D26}"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29E6FC6-0E74-4C9B-B5E0-C9044FFEC91F}"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22318-5511-46ED-9BB4-277F5E2466A5}" type="datetime1">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FC3D14-335E-4C73-AA00-4FBF3D571DC9}" type="datetime1">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F769-FFE6-4AD7-8B57-187E13CF0A1D}" type="datetime1">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A95D92-CFF5-43F9-B997-ED29FE90128B}" type="datetime1">
              <a:rPr lang="en-US" smtClean="0"/>
              <a:t>9/15/2022</a:t>
            </a:fld>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3DD73-8C5E-4775-B31B-283ECFE89C17}" type="datetime1">
              <a:rPr lang="en-US" smtClean="0"/>
              <a:t>9/15/2022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BD90D7-8D31-4B03-B159-9EE309B18440}" type="datetime1">
              <a:rPr lang="en-US" smtClean="0"/>
              <a:t>9/15/2022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448D4D-3DA4-445D-BBA9-803E3C44FA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Users/k.c.cunilio/Library/Containers/com.microsoft.Outlook/Data/Library/Caches/Signatures/signature_2325209785"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detsky@dietzedavis.com" TargetMode="External"/><Relationship Id="rId7" Type="http://schemas.openxmlformats.org/officeDocument/2006/relationships/image" Target="file:////Users/k.c.cunilio/Library/Containers/com.microsoft.Outlook/Data/Library/Caches/Signatures/signature_232520978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hgeller9@gmail.com" TargetMode="External"/><Relationship Id="rId4" Type="http://schemas.openxmlformats.org/officeDocument/2006/relationships/hyperlink" Target="mailto:kcunilio@dietzedavi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9096" y="1384334"/>
            <a:ext cx="3496235" cy="2124636"/>
          </a:xfrm>
        </p:spPr>
        <p:txBody>
          <a:bodyPr>
            <a:normAutofit fontScale="90000"/>
          </a:bodyPr>
          <a:lstStyle/>
          <a:p>
            <a:r>
              <a:rPr lang="en-US" sz="2200" b="1" dirty="0">
                <a:solidFill>
                  <a:schemeClr val="bg1"/>
                </a:solidFill>
              </a:rPr>
              <a:t>September 15, 2022</a:t>
            </a:r>
            <a:br>
              <a:rPr lang="en-US" sz="2200" b="1" dirty="0">
                <a:solidFill>
                  <a:schemeClr val="bg1"/>
                </a:solidFill>
              </a:rPr>
            </a:br>
            <a:r>
              <a:rPr lang="en-US" sz="2200" b="1" dirty="0">
                <a:solidFill>
                  <a:schemeClr val="bg1"/>
                </a:solidFill>
              </a:rPr>
              <a:t>Quarterly Member Meeting</a:t>
            </a:r>
            <a:br>
              <a:rPr lang="en-US" sz="2200" b="1" dirty="0">
                <a:solidFill>
                  <a:schemeClr val="bg1"/>
                </a:solidFill>
              </a:rPr>
            </a:br>
            <a:br>
              <a:rPr lang="en-US" sz="2200" b="1" dirty="0">
                <a:solidFill>
                  <a:schemeClr val="bg1"/>
                </a:solidFill>
              </a:rPr>
            </a:br>
            <a:br>
              <a:rPr lang="en-US" sz="2200" dirty="0">
                <a:solidFill>
                  <a:srgbClr val="FF0000"/>
                </a:solidFill>
              </a:rPr>
            </a:br>
            <a:r>
              <a:rPr lang="en-US" sz="600" dirty="0">
                <a:solidFill>
                  <a:srgbClr val="FF0000"/>
                </a:solidFill>
              </a:rPr>
              <a:t> </a:t>
            </a:r>
            <a:br>
              <a:rPr lang="en-US" sz="2200" dirty="0">
                <a:solidFill>
                  <a:srgbClr val="FF0000"/>
                </a:solidFill>
              </a:rPr>
            </a:br>
            <a:r>
              <a:rPr lang="en-US" dirty="0">
                <a:solidFill>
                  <a:srgbClr val="0070C0"/>
                </a:solidFill>
              </a:rPr>
              <a:t>PUC Update</a:t>
            </a:r>
            <a:br>
              <a:rPr lang="en-US" dirty="0">
                <a:solidFill>
                  <a:srgbClr val="0070C0"/>
                </a:solidFill>
              </a:rPr>
            </a:br>
            <a:endParaRPr lang="en-US" dirty="0">
              <a:solidFill>
                <a:srgbClr val="0070C0"/>
              </a:solidFill>
            </a:endParaRPr>
          </a:p>
        </p:txBody>
      </p:sp>
      <p:sp>
        <p:nvSpPr>
          <p:cNvPr id="3" name="Subtitle 2"/>
          <p:cNvSpPr>
            <a:spLocks noGrp="1"/>
          </p:cNvSpPr>
          <p:nvPr>
            <p:ph type="subTitle" idx="1"/>
          </p:nvPr>
        </p:nvSpPr>
        <p:spPr>
          <a:xfrm>
            <a:off x="4613001" y="3657600"/>
            <a:ext cx="3083199" cy="1453455"/>
          </a:xfrm>
        </p:spPr>
        <p:txBody>
          <a:bodyPr>
            <a:normAutofit fontScale="92500" lnSpcReduction="10000"/>
          </a:bodyPr>
          <a:lstStyle/>
          <a:p>
            <a:r>
              <a:rPr lang="en-US" b="1" dirty="0"/>
              <a:t>Mark Detsky &amp; K.C. Cunilio</a:t>
            </a:r>
          </a:p>
          <a:p>
            <a:r>
              <a:rPr lang="en-US" dirty="0" err="1"/>
              <a:t>Dietze</a:t>
            </a:r>
            <a:r>
              <a:rPr lang="en-US" dirty="0"/>
              <a:t> and Davis P.C.</a:t>
            </a:r>
          </a:p>
          <a:p>
            <a:r>
              <a:rPr lang="en-US" i="1" dirty="0"/>
              <a:t>EEBC Counsel </a:t>
            </a:r>
          </a:p>
          <a:p>
            <a:r>
              <a:rPr lang="en-US" b="1" dirty="0"/>
              <a:t>Howard Geller</a:t>
            </a:r>
            <a:r>
              <a:rPr lang="en-US" dirty="0"/>
              <a:t>, EEBC Consultant</a:t>
            </a:r>
          </a:p>
          <a:p>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1</a:t>
            </a:fld>
            <a:endParaRPr lang="en-US"/>
          </a:p>
        </p:txBody>
      </p:sp>
      <p:sp>
        <p:nvSpPr>
          <p:cNvPr id="6" name="Rectangle 2">
            <a:extLst>
              <a:ext uri="{FF2B5EF4-FFF2-40B4-BE49-F238E27FC236}">
                <a16:creationId xmlns:a16="http://schemas.microsoft.com/office/drawing/2014/main" id="{DFF5C17E-631F-F705-EA34-9A06BB64AC78}"/>
              </a:ext>
            </a:extLst>
          </p:cNvPr>
          <p:cNvSpPr>
            <a:spLocks noChangeArrowheads="1"/>
          </p:cNvSpPr>
          <p:nvPr/>
        </p:nvSpPr>
        <p:spPr bwMode="auto">
          <a:xfrm>
            <a:off x="4713312" y="2002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Text&#10;&#10;Description automatically generated">
            <a:extLst>
              <a:ext uri="{FF2B5EF4-FFF2-40B4-BE49-F238E27FC236}">
                <a16:creationId xmlns:a16="http://schemas.microsoft.com/office/drawing/2014/main" id="{BFA8E475-31AF-1409-B04D-B0C2387999CC}"/>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649096" y="5160673"/>
            <a:ext cx="3436938" cy="9244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EA0FD0-6410-0E6C-08AD-F60E63AA2685}"/>
              </a:ext>
            </a:extLst>
          </p:cNvPr>
          <p:cNvSpPr txBox="1"/>
          <p:nvPr/>
        </p:nvSpPr>
        <p:spPr>
          <a:xfrm>
            <a:off x="4742311" y="3013206"/>
            <a:ext cx="3309803" cy="830997"/>
          </a:xfrm>
          <a:prstGeom prst="rect">
            <a:avLst/>
          </a:prstGeom>
          <a:noFill/>
        </p:spPr>
        <p:txBody>
          <a:bodyPr wrap="square" rtlCol="0">
            <a:spAutoFit/>
          </a:bodyPr>
          <a:lstStyle/>
          <a:p>
            <a:r>
              <a:rPr lang="en-US" sz="1600" b="1" dirty="0" err="1"/>
              <a:t>PSCo</a:t>
            </a:r>
            <a:r>
              <a:rPr lang="en-US" sz="1600" b="1" dirty="0"/>
              <a:t> DSM/BE Strategic Issues </a:t>
            </a:r>
          </a:p>
          <a:p>
            <a:r>
              <a:rPr lang="en-US" sz="1600" b="1" dirty="0"/>
              <a:t>and 2023 DSM &amp; BE Plan Filings</a:t>
            </a:r>
          </a:p>
          <a:p>
            <a:endParaRPr lang="en-US" sz="1600" dirty="0"/>
          </a:p>
        </p:txBody>
      </p:sp>
    </p:spTree>
    <p:extLst>
      <p:ext uri="{BB962C8B-B14F-4D97-AF65-F5344CB8AC3E}">
        <p14:creationId xmlns:p14="http://schemas.microsoft.com/office/powerpoint/2010/main" val="188309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FB86-62D6-8938-81F4-B527D913A214}"/>
              </a:ext>
            </a:extLst>
          </p:cNvPr>
          <p:cNvSpPr>
            <a:spLocks noGrp="1"/>
          </p:cNvSpPr>
          <p:nvPr>
            <p:ph type="title"/>
          </p:nvPr>
        </p:nvSpPr>
        <p:spPr>
          <a:xfrm>
            <a:off x="1043490" y="685800"/>
            <a:ext cx="7024744" cy="609600"/>
          </a:xfrm>
        </p:spPr>
        <p:txBody>
          <a:bodyPr>
            <a:normAutofit fontScale="90000"/>
          </a:bodyPr>
          <a:lstStyle/>
          <a:p>
            <a:r>
              <a:rPr lang="en-US" dirty="0"/>
              <a:t>Key Issues</a:t>
            </a:r>
          </a:p>
        </p:txBody>
      </p:sp>
      <p:sp>
        <p:nvSpPr>
          <p:cNvPr id="3" name="Content Placeholder 2">
            <a:extLst>
              <a:ext uri="{FF2B5EF4-FFF2-40B4-BE49-F238E27FC236}">
                <a16:creationId xmlns:a16="http://schemas.microsoft.com/office/drawing/2014/main" id="{80E597F3-7F96-3765-2EC8-36CDBA116231}"/>
              </a:ext>
            </a:extLst>
          </p:cNvPr>
          <p:cNvSpPr>
            <a:spLocks noGrp="1"/>
          </p:cNvSpPr>
          <p:nvPr>
            <p:ph idx="1"/>
          </p:nvPr>
        </p:nvSpPr>
        <p:spPr>
          <a:xfrm>
            <a:off x="1043492" y="1391584"/>
            <a:ext cx="6777317" cy="4441045"/>
          </a:xfrm>
        </p:spPr>
        <p:txBody>
          <a:bodyPr>
            <a:noAutofit/>
          </a:bodyPr>
          <a:lstStyle/>
          <a:p>
            <a:pPr algn="l"/>
            <a:r>
              <a:rPr lang="en-US" sz="2000" b="0" i="0" u="none" strike="noStrike" baseline="0" dirty="0">
                <a:latin typeface="Arial" panose="020B0604020202020204" pitchFamily="34" charset="0"/>
              </a:rPr>
              <a:t>Can electric efficiency programs be enhanced so that the plan achieves at least 500 GWh/</a:t>
            </a:r>
            <a:r>
              <a:rPr lang="en-US" sz="2000" b="0" i="0" u="none" strike="noStrike" baseline="0" dirty="0" err="1">
                <a:latin typeface="Arial" panose="020B0604020202020204" pitchFamily="34" charset="0"/>
              </a:rPr>
              <a:t>yr</a:t>
            </a:r>
            <a:r>
              <a:rPr lang="en-US" sz="2000" b="0" i="0" u="none" strike="noStrike" baseline="0" dirty="0">
                <a:latin typeface="Arial" panose="020B0604020202020204" pitchFamily="34" charset="0"/>
              </a:rPr>
              <a:t> of savings (the target based on the previous SI docket order)? </a:t>
            </a:r>
          </a:p>
          <a:p>
            <a:pPr algn="l"/>
            <a:r>
              <a:rPr lang="en-US" sz="2000" dirty="0">
                <a:latin typeface="Arial" panose="020B0604020202020204" pitchFamily="34" charset="0"/>
              </a:rPr>
              <a:t>Are the BE participation targets robust enough, taking into consideration the new IRA incentives? </a:t>
            </a:r>
          </a:p>
          <a:p>
            <a:pPr algn="l"/>
            <a:r>
              <a:rPr lang="en-US" sz="2000" b="0" i="0" u="none" strike="noStrike" baseline="0" dirty="0">
                <a:latin typeface="Arial" panose="020B0604020202020204" pitchFamily="34" charset="0"/>
              </a:rPr>
              <a:t>Should the Company continue a mass market LED lamp buydown program in 2023, considering market conditions and new federal standards? </a:t>
            </a:r>
          </a:p>
          <a:p>
            <a:pPr algn="l"/>
            <a:r>
              <a:rPr lang="en-US" sz="2000" dirty="0">
                <a:latin typeface="Arial" panose="020B0604020202020204" pitchFamily="34" charset="0"/>
              </a:rPr>
              <a:t>Should the Company do more in the area of demand response in light of the ongoing shift to smart meters and TOU rates?</a:t>
            </a:r>
          </a:p>
          <a:p>
            <a:pPr algn="l"/>
            <a:r>
              <a:rPr lang="en-US" sz="2000" dirty="0">
                <a:latin typeface="Arial" panose="020B0604020202020204" pitchFamily="34" charset="0"/>
              </a:rPr>
              <a:t>Are their more opportunities for midstream incentives and supply chain engagement? </a:t>
            </a:r>
          </a:p>
          <a:p>
            <a:pPr algn="l"/>
            <a:endParaRPr lang="en-US" sz="2000" dirty="0"/>
          </a:p>
        </p:txBody>
      </p:sp>
      <p:sp>
        <p:nvSpPr>
          <p:cNvPr id="4" name="Slide Number Placeholder 3">
            <a:extLst>
              <a:ext uri="{FF2B5EF4-FFF2-40B4-BE49-F238E27FC236}">
                <a16:creationId xmlns:a16="http://schemas.microsoft.com/office/drawing/2014/main" id="{48F7D9CD-3FD3-B394-21F2-149D3BFEB657}"/>
              </a:ext>
            </a:extLst>
          </p:cNvPr>
          <p:cNvSpPr>
            <a:spLocks noGrp="1"/>
          </p:cNvSpPr>
          <p:nvPr>
            <p:ph type="sldNum" sz="quarter" idx="12"/>
          </p:nvPr>
        </p:nvSpPr>
        <p:spPr/>
        <p:txBody>
          <a:bodyPr/>
          <a:lstStyle/>
          <a:p>
            <a:fld id="{E1448D4D-3DA4-445D-BBA9-803E3C44FAA1}" type="slidenum">
              <a:rPr lang="en-US" smtClean="0"/>
              <a:t>10</a:t>
            </a:fld>
            <a:endParaRPr lang="en-US"/>
          </a:p>
        </p:txBody>
      </p:sp>
    </p:spTree>
    <p:extLst>
      <p:ext uri="{BB962C8B-B14F-4D97-AF65-F5344CB8AC3E}">
        <p14:creationId xmlns:p14="http://schemas.microsoft.com/office/powerpoint/2010/main" val="364025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697174"/>
            <a:ext cx="7024744" cy="1143000"/>
          </a:xfrm>
        </p:spPr>
        <p:txBody>
          <a:bodyPr/>
          <a:lstStyle/>
          <a:p>
            <a:r>
              <a:rPr lang="en-US" dirty="0">
                <a:solidFill>
                  <a:srgbClr val="0070C0"/>
                </a:solidFill>
              </a:rPr>
              <a:t>Questions?</a:t>
            </a:r>
          </a:p>
        </p:txBody>
      </p:sp>
      <p:sp>
        <p:nvSpPr>
          <p:cNvPr id="3" name="Content Placeholder 2"/>
          <p:cNvSpPr>
            <a:spLocks noGrp="1"/>
          </p:cNvSpPr>
          <p:nvPr>
            <p:ph idx="1"/>
          </p:nvPr>
        </p:nvSpPr>
        <p:spPr>
          <a:xfrm>
            <a:off x="1043492" y="1947732"/>
            <a:ext cx="6777317" cy="3884897"/>
          </a:xfrm>
        </p:spPr>
        <p:txBody>
          <a:bodyPr/>
          <a:lstStyle/>
          <a:p>
            <a:pPr marL="68580" indent="0">
              <a:buNone/>
            </a:pPr>
            <a:r>
              <a:rPr lang="en-US" dirty="0"/>
              <a:t>Mark Detsky</a:t>
            </a:r>
          </a:p>
          <a:p>
            <a:pPr lvl="1"/>
            <a:r>
              <a:rPr lang="en-US" u="sng" dirty="0">
                <a:hlinkClick r:id="rId3"/>
              </a:rPr>
              <a:t>mdetsky@dietzedavis.com</a:t>
            </a:r>
            <a:endParaRPr lang="en-US" u="sng" dirty="0"/>
          </a:p>
          <a:p>
            <a:endParaRPr lang="en-US" sz="1200" dirty="0"/>
          </a:p>
          <a:p>
            <a:pPr marL="68580" indent="0">
              <a:buNone/>
            </a:pPr>
            <a:r>
              <a:rPr lang="en-US" dirty="0"/>
              <a:t>K.C. Cunilio</a:t>
            </a:r>
          </a:p>
          <a:p>
            <a:pPr lvl="1"/>
            <a:r>
              <a:rPr lang="en-US" u="sng" dirty="0">
                <a:hlinkClick r:id="rId4"/>
              </a:rPr>
              <a:t>kcunilio@dietzedavis.com</a:t>
            </a:r>
            <a:endParaRPr lang="en-US" u="sng" dirty="0"/>
          </a:p>
          <a:p>
            <a:pPr marL="68580" indent="0">
              <a:buNone/>
            </a:pPr>
            <a:endParaRPr lang="en-US" sz="1200" dirty="0"/>
          </a:p>
          <a:p>
            <a:pPr marL="68580" indent="0">
              <a:buNone/>
            </a:pPr>
            <a:r>
              <a:rPr lang="en-US" dirty="0"/>
              <a:t>Howard Geller</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200" b="0" i="0" u="sng" strike="noStrike" kern="1200" cap="none" spc="0" normalizeH="0" baseline="0" noProof="0" dirty="0">
                <a:ln>
                  <a:noFill/>
                </a:ln>
                <a:solidFill>
                  <a:srgbClr val="3E3D2D"/>
                </a:solidFill>
                <a:effectLst/>
                <a:uLnTx/>
                <a:uFillTx/>
                <a:latin typeface="Century Gothic"/>
                <a:ea typeface="+mn-ea"/>
                <a:cs typeface="+mn-cs"/>
                <a:hlinkClick r:id="rId5"/>
              </a:rPr>
              <a:t>hgeller9@gmail.com</a:t>
            </a:r>
            <a:endParaRPr kumimoji="0" lang="en-US" sz="2200" b="0" i="0" u="sng" strike="noStrike" kern="1200" cap="none" spc="0" normalizeH="0" baseline="0" noProof="0" dirty="0">
              <a:ln>
                <a:noFill/>
              </a:ln>
              <a:solidFill>
                <a:srgbClr val="3E3D2D"/>
              </a:solidFill>
              <a:effectLst/>
              <a:uLnTx/>
              <a:uFillTx/>
              <a:latin typeface="Century Gothic"/>
              <a:ea typeface="+mn-ea"/>
              <a:cs typeface="+mn-cs"/>
            </a:endParaRPr>
          </a:p>
          <a:p>
            <a:pPr marL="68580" indent="0">
              <a:buNone/>
            </a:pPr>
            <a:endParaRPr lang="en-US" dirty="0"/>
          </a:p>
          <a:p>
            <a:pPr marL="68580" indent="0">
              <a:buNone/>
            </a:pPr>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11</a:t>
            </a:fld>
            <a:endParaRPr lang="en-US"/>
          </a:p>
        </p:txBody>
      </p:sp>
      <p:pic>
        <p:nvPicPr>
          <p:cNvPr id="6" name="Picture 1" descr="Text&#10;&#10;Description automatically generated">
            <a:extLst>
              <a:ext uri="{FF2B5EF4-FFF2-40B4-BE49-F238E27FC236}">
                <a16:creationId xmlns:a16="http://schemas.microsoft.com/office/drawing/2014/main" id="{5664305F-2767-ACC2-6C28-4F6F53066116}"/>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432150" y="5330757"/>
            <a:ext cx="3757918" cy="101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DB4E-9EC4-855B-0F07-B48858BC293E}"/>
              </a:ext>
            </a:extLst>
          </p:cNvPr>
          <p:cNvSpPr>
            <a:spLocks noGrp="1"/>
          </p:cNvSpPr>
          <p:nvPr>
            <p:ph type="title"/>
          </p:nvPr>
        </p:nvSpPr>
        <p:spPr/>
        <p:txBody>
          <a:bodyPr/>
          <a:lstStyle/>
          <a:p>
            <a:r>
              <a:rPr lang="en-US" dirty="0"/>
              <a:t>Two Big Dockets in 2023</a:t>
            </a:r>
          </a:p>
        </p:txBody>
      </p:sp>
      <p:sp>
        <p:nvSpPr>
          <p:cNvPr id="3" name="Content Placeholder 2">
            <a:extLst>
              <a:ext uri="{FF2B5EF4-FFF2-40B4-BE49-F238E27FC236}">
                <a16:creationId xmlns:a16="http://schemas.microsoft.com/office/drawing/2014/main" id="{C65CEF9B-0F9E-4607-CC73-0DEB0D50F7FB}"/>
              </a:ext>
            </a:extLst>
          </p:cNvPr>
          <p:cNvSpPr>
            <a:spLocks noGrp="1"/>
          </p:cNvSpPr>
          <p:nvPr>
            <p:ph idx="1"/>
          </p:nvPr>
        </p:nvSpPr>
        <p:spPr/>
        <p:txBody>
          <a:bodyPr>
            <a:normAutofit lnSpcReduction="10000"/>
          </a:bodyPr>
          <a:lstStyle/>
          <a:p>
            <a:r>
              <a:rPr lang="en-US" dirty="0">
                <a:solidFill>
                  <a:schemeClr val="bg2">
                    <a:lumMod val="50000"/>
                  </a:schemeClr>
                </a:solidFill>
              </a:rPr>
              <a:t>Public Service Company of Colorado</a:t>
            </a:r>
          </a:p>
          <a:p>
            <a:r>
              <a:rPr lang="en-US" dirty="0">
                <a:solidFill>
                  <a:srgbClr val="C00000"/>
                </a:solidFill>
              </a:rPr>
              <a:t>“Strategic Issues” -  22A-0309EG</a:t>
            </a:r>
          </a:p>
          <a:p>
            <a:r>
              <a:rPr lang="en-US" dirty="0">
                <a:solidFill>
                  <a:srgbClr val="00B0F0"/>
                </a:solidFill>
              </a:rPr>
              <a:t>“2023 DSM Plan” – 22A-0315EG</a:t>
            </a:r>
          </a:p>
          <a:p>
            <a:endParaRPr lang="en-US" dirty="0"/>
          </a:p>
          <a:p>
            <a:r>
              <a:rPr lang="en-US" dirty="0"/>
              <a:t>Currently pending motion to extend current DSM Plan.</a:t>
            </a:r>
          </a:p>
          <a:p>
            <a:r>
              <a:rPr lang="en-US" dirty="0"/>
              <a:t>Strategic Issues sets up future DSM/BE program plans which are expected to cover: (a) 2024-25 and (b) 2026-27.</a:t>
            </a:r>
          </a:p>
        </p:txBody>
      </p:sp>
      <p:sp>
        <p:nvSpPr>
          <p:cNvPr id="4" name="Slide Number Placeholder 3">
            <a:extLst>
              <a:ext uri="{FF2B5EF4-FFF2-40B4-BE49-F238E27FC236}">
                <a16:creationId xmlns:a16="http://schemas.microsoft.com/office/drawing/2014/main" id="{A8E64720-D65C-9D85-9839-E0E223C2E40A}"/>
              </a:ext>
            </a:extLst>
          </p:cNvPr>
          <p:cNvSpPr>
            <a:spLocks noGrp="1"/>
          </p:cNvSpPr>
          <p:nvPr>
            <p:ph type="sldNum" sz="quarter" idx="12"/>
          </p:nvPr>
        </p:nvSpPr>
        <p:spPr/>
        <p:txBody>
          <a:bodyPr/>
          <a:lstStyle/>
          <a:p>
            <a:fld id="{E1448D4D-3DA4-445D-BBA9-803E3C44FAA1}" type="slidenum">
              <a:rPr lang="en-US" smtClean="0"/>
              <a:t>2</a:t>
            </a:fld>
            <a:endParaRPr lang="en-US"/>
          </a:p>
        </p:txBody>
      </p:sp>
    </p:spTree>
    <p:extLst>
      <p:ext uri="{BB962C8B-B14F-4D97-AF65-F5344CB8AC3E}">
        <p14:creationId xmlns:p14="http://schemas.microsoft.com/office/powerpoint/2010/main" val="362507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700A-D3F7-584C-8856-65652560C6F6}"/>
              </a:ext>
            </a:extLst>
          </p:cNvPr>
          <p:cNvSpPr>
            <a:spLocks noGrp="1"/>
          </p:cNvSpPr>
          <p:nvPr>
            <p:ph type="title"/>
          </p:nvPr>
        </p:nvSpPr>
        <p:spPr>
          <a:xfrm>
            <a:off x="533400" y="845754"/>
            <a:ext cx="8229600" cy="814792"/>
          </a:xfrm>
        </p:spPr>
        <p:txBody>
          <a:bodyPr>
            <a:normAutofit fontScale="90000"/>
          </a:bodyPr>
          <a:lstStyle/>
          <a:p>
            <a:r>
              <a:rPr lang="en-US" dirty="0"/>
              <a:t>Fifth ‘Strategic Issues’ Proceeding </a:t>
            </a:r>
          </a:p>
        </p:txBody>
      </p:sp>
      <p:graphicFrame>
        <p:nvGraphicFramePr>
          <p:cNvPr id="8" name="Content Placeholder 2">
            <a:extLst>
              <a:ext uri="{FF2B5EF4-FFF2-40B4-BE49-F238E27FC236}">
                <a16:creationId xmlns:a16="http://schemas.microsoft.com/office/drawing/2014/main" id="{97EF0D16-BAC4-BF91-2D7B-0BE6E6874B99}"/>
              </a:ext>
            </a:extLst>
          </p:cNvPr>
          <p:cNvGraphicFramePr>
            <a:graphicFrameLocks noGrp="1"/>
          </p:cNvGraphicFramePr>
          <p:nvPr>
            <p:ph idx="1"/>
            <p:extLst>
              <p:ext uri="{D42A27DB-BD31-4B8C-83A1-F6EECF244321}">
                <p14:modId xmlns:p14="http://schemas.microsoft.com/office/powerpoint/2010/main" val="209774581"/>
              </p:ext>
            </p:extLst>
          </p:nvPr>
        </p:nvGraphicFramePr>
        <p:xfrm>
          <a:off x="533400" y="1988754"/>
          <a:ext cx="5607050" cy="441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3F075B0-7ECF-1543-9375-DD6792BD2DAD}"/>
              </a:ext>
            </a:extLst>
          </p:cNvPr>
          <p:cNvSpPr>
            <a:spLocks noGrp="1"/>
          </p:cNvSpPr>
          <p:nvPr>
            <p:ph type="sldNum" sz="quarter" idx="12"/>
          </p:nvPr>
        </p:nvSpPr>
        <p:spPr/>
        <p:txBody>
          <a:bodyPr/>
          <a:lstStyle/>
          <a:p>
            <a:fld id="{E1448D4D-3DA4-445D-BBA9-803E3C44FAA1}" type="slidenum">
              <a:rPr lang="en-US" smtClean="0"/>
              <a:t>3</a:t>
            </a:fld>
            <a:endParaRPr lang="en-US"/>
          </a:p>
        </p:txBody>
      </p:sp>
      <p:pic>
        <p:nvPicPr>
          <p:cNvPr id="6" name="Picture 5" descr="Map&#10;&#10;Description automatically generated">
            <a:extLst>
              <a:ext uri="{FF2B5EF4-FFF2-40B4-BE49-F238E27FC236}">
                <a16:creationId xmlns:a16="http://schemas.microsoft.com/office/drawing/2014/main" id="{F2331338-E322-9D53-8085-9C3976CA0A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7208" y="1767941"/>
            <a:ext cx="2483392" cy="2727625"/>
          </a:xfrm>
          <a:prstGeom prst="rect">
            <a:avLst/>
          </a:prstGeom>
        </p:spPr>
      </p:pic>
      <p:pic>
        <p:nvPicPr>
          <p:cNvPr id="3" name="Picture 2">
            <a:extLst>
              <a:ext uri="{FF2B5EF4-FFF2-40B4-BE49-F238E27FC236}">
                <a16:creationId xmlns:a16="http://schemas.microsoft.com/office/drawing/2014/main" id="{C242EE5E-D00C-E27E-9818-9759AC95CB56}"/>
              </a:ext>
            </a:extLst>
          </p:cNvPr>
          <p:cNvPicPr>
            <a:picLocks noChangeAspect="1"/>
          </p:cNvPicPr>
          <p:nvPr/>
        </p:nvPicPr>
        <p:blipFill>
          <a:blip r:embed="rId9"/>
          <a:stretch>
            <a:fillRect/>
          </a:stretch>
        </p:blipFill>
        <p:spPr>
          <a:xfrm>
            <a:off x="5980143" y="4983726"/>
            <a:ext cx="2630457" cy="1309679"/>
          </a:xfrm>
          <a:prstGeom prst="rect">
            <a:avLst/>
          </a:prstGeom>
        </p:spPr>
      </p:pic>
    </p:spTree>
    <p:extLst>
      <p:ext uri="{BB962C8B-B14F-4D97-AF65-F5344CB8AC3E}">
        <p14:creationId xmlns:p14="http://schemas.microsoft.com/office/powerpoint/2010/main" val="26576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E0EA-645F-C94E-BDC9-79AFDBFD614D}"/>
              </a:ext>
            </a:extLst>
          </p:cNvPr>
          <p:cNvSpPr>
            <a:spLocks noGrp="1"/>
          </p:cNvSpPr>
          <p:nvPr>
            <p:ph type="title"/>
          </p:nvPr>
        </p:nvSpPr>
        <p:spPr>
          <a:xfrm>
            <a:off x="762000" y="735021"/>
            <a:ext cx="7024744" cy="1143000"/>
          </a:xfrm>
        </p:spPr>
        <p:txBody>
          <a:bodyPr>
            <a:normAutofit fontScale="90000"/>
          </a:bodyPr>
          <a:lstStyle/>
          <a:p>
            <a:r>
              <a:rPr lang="en-US" dirty="0"/>
              <a:t>PSCo Strategic Issues Possible Schedule &amp; Key Steps </a:t>
            </a:r>
          </a:p>
        </p:txBody>
      </p:sp>
      <p:sp>
        <p:nvSpPr>
          <p:cNvPr id="3" name="Content Placeholder 2">
            <a:extLst>
              <a:ext uri="{FF2B5EF4-FFF2-40B4-BE49-F238E27FC236}">
                <a16:creationId xmlns:a16="http://schemas.microsoft.com/office/drawing/2014/main" id="{9D5EFE1A-FCB9-FF4F-8245-E85EEDC6CB86}"/>
              </a:ext>
            </a:extLst>
          </p:cNvPr>
          <p:cNvSpPr>
            <a:spLocks noGrp="1"/>
          </p:cNvSpPr>
          <p:nvPr>
            <p:ph idx="1"/>
          </p:nvPr>
        </p:nvSpPr>
        <p:spPr>
          <a:xfrm>
            <a:off x="467958" y="1878021"/>
            <a:ext cx="6777317" cy="4244958"/>
          </a:xfrm>
        </p:spPr>
        <p:txBody>
          <a:bodyPr>
            <a:normAutofit lnSpcReduction="10000"/>
          </a:bodyPr>
          <a:lstStyle/>
          <a:p>
            <a:pPr indent="-342900"/>
            <a:r>
              <a:rPr lang="en-US" dirty="0"/>
              <a:t>Filed July 1.  Schedule should be finalized in the next week.  Decision by May 1, 2023.</a:t>
            </a:r>
          </a:p>
          <a:p>
            <a:pPr indent="-342900"/>
            <a:r>
              <a:rPr lang="en-US" dirty="0"/>
              <a:t>IRA-related Supplemental Direct Testimony.</a:t>
            </a:r>
          </a:p>
          <a:p>
            <a:pPr indent="-342900"/>
            <a:r>
              <a:rPr lang="en-US" dirty="0"/>
              <a:t>Answer Testimony from EEBC other Intervenors sometime in November 2022.</a:t>
            </a:r>
          </a:p>
          <a:p>
            <a:pPr indent="-342900"/>
            <a:r>
              <a:rPr lang="en-US" dirty="0"/>
              <a:t>Likely a fully-litigated proceeding with a multi-day evidentiary hearing in Q1 of 2023.</a:t>
            </a:r>
          </a:p>
          <a:p>
            <a:pPr indent="-342900"/>
            <a:r>
              <a:rPr lang="en-US" dirty="0"/>
              <a:t>To be heard and </a:t>
            </a:r>
            <a:r>
              <a:rPr lang="en-US" dirty="0" err="1"/>
              <a:t>decidedby</a:t>
            </a:r>
            <a:r>
              <a:rPr lang="en-US" dirty="0"/>
              <a:t> full PUC</a:t>
            </a:r>
          </a:p>
          <a:p>
            <a:pPr marL="285750" indent="-285750">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466A9535-9F56-E140-8905-09139DE25BFA}"/>
              </a:ext>
            </a:extLst>
          </p:cNvPr>
          <p:cNvSpPr>
            <a:spLocks noGrp="1"/>
          </p:cNvSpPr>
          <p:nvPr>
            <p:ph type="sldNum" sz="quarter" idx="12"/>
          </p:nvPr>
        </p:nvSpPr>
        <p:spPr/>
        <p:txBody>
          <a:bodyPr/>
          <a:lstStyle/>
          <a:p>
            <a:fld id="{E1448D4D-3DA4-445D-BBA9-803E3C44FAA1}" type="slidenum">
              <a:rPr lang="en-US" smtClean="0"/>
              <a:t>4</a:t>
            </a:fld>
            <a:endParaRPr lang="en-US"/>
          </a:p>
        </p:txBody>
      </p:sp>
    </p:spTree>
    <p:extLst>
      <p:ext uri="{BB962C8B-B14F-4D97-AF65-F5344CB8AC3E}">
        <p14:creationId xmlns:p14="http://schemas.microsoft.com/office/powerpoint/2010/main" val="405758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B47E-884E-F894-22BE-88CD87A3B48C}"/>
              </a:ext>
            </a:extLst>
          </p:cNvPr>
          <p:cNvSpPr>
            <a:spLocks noGrp="1"/>
          </p:cNvSpPr>
          <p:nvPr>
            <p:ph type="title"/>
          </p:nvPr>
        </p:nvSpPr>
        <p:spPr>
          <a:xfrm>
            <a:off x="419100" y="589616"/>
            <a:ext cx="8305800" cy="1143000"/>
          </a:xfrm>
        </p:spPr>
        <p:txBody>
          <a:bodyPr>
            <a:normAutofit fontScale="90000"/>
          </a:bodyPr>
          <a:lstStyle/>
          <a:p>
            <a:r>
              <a:rPr lang="en-US" dirty="0"/>
              <a:t>PSCo Strategic Issues Budget/Goals </a:t>
            </a:r>
          </a:p>
        </p:txBody>
      </p:sp>
      <p:pic>
        <p:nvPicPr>
          <p:cNvPr id="6" name="Content Placeholder 5" descr="Table&#10;&#10;Description automatically generated">
            <a:extLst>
              <a:ext uri="{FF2B5EF4-FFF2-40B4-BE49-F238E27FC236}">
                <a16:creationId xmlns:a16="http://schemas.microsoft.com/office/drawing/2014/main" id="{01F3DF52-1091-7F55-EDAF-317D2D13D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7360" y="1943044"/>
            <a:ext cx="3398357" cy="2268537"/>
          </a:xfrm>
        </p:spPr>
      </p:pic>
      <p:sp>
        <p:nvSpPr>
          <p:cNvPr id="4" name="Slide Number Placeholder 3">
            <a:extLst>
              <a:ext uri="{FF2B5EF4-FFF2-40B4-BE49-F238E27FC236}">
                <a16:creationId xmlns:a16="http://schemas.microsoft.com/office/drawing/2014/main" id="{9B9C5E06-A842-C117-B507-B046CC1BB57B}"/>
              </a:ext>
            </a:extLst>
          </p:cNvPr>
          <p:cNvSpPr>
            <a:spLocks noGrp="1"/>
          </p:cNvSpPr>
          <p:nvPr>
            <p:ph type="sldNum" sz="quarter" idx="12"/>
          </p:nvPr>
        </p:nvSpPr>
        <p:spPr/>
        <p:txBody>
          <a:bodyPr/>
          <a:lstStyle/>
          <a:p>
            <a:fld id="{E1448D4D-3DA4-445D-BBA9-803E3C44FAA1}" type="slidenum">
              <a:rPr lang="en-US" smtClean="0"/>
              <a:t>5</a:t>
            </a:fld>
            <a:endParaRPr lang="en-US"/>
          </a:p>
        </p:txBody>
      </p:sp>
      <p:pic>
        <p:nvPicPr>
          <p:cNvPr id="8" name="Picture 7" descr="Table&#10;&#10;Description automatically generated">
            <a:extLst>
              <a:ext uri="{FF2B5EF4-FFF2-40B4-BE49-F238E27FC236}">
                <a16:creationId xmlns:a16="http://schemas.microsoft.com/office/drawing/2014/main" id="{91A50CFF-49BD-22CB-9B3C-277A42697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83" y="4111553"/>
            <a:ext cx="3398357" cy="2228290"/>
          </a:xfrm>
          <a:prstGeom prst="rect">
            <a:avLst/>
          </a:prstGeom>
        </p:spPr>
      </p:pic>
      <p:pic>
        <p:nvPicPr>
          <p:cNvPr id="10" name="Picture 9" descr="Table&#10;&#10;Description automatically generated">
            <a:extLst>
              <a:ext uri="{FF2B5EF4-FFF2-40B4-BE49-F238E27FC236}">
                <a16:creationId xmlns:a16="http://schemas.microsoft.com/office/drawing/2014/main" id="{5BED096D-E47F-AEC5-299C-FF7A3BD9F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793" y="1933965"/>
            <a:ext cx="3533514" cy="1976238"/>
          </a:xfrm>
          <a:prstGeom prst="rect">
            <a:avLst/>
          </a:prstGeom>
        </p:spPr>
      </p:pic>
      <p:pic>
        <p:nvPicPr>
          <p:cNvPr id="12" name="Picture 11" descr="Table&#10;&#10;Description automatically generated">
            <a:extLst>
              <a:ext uri="{FF2B5EF4-FFF2-40B4-BE49-F238E27FC236}">
                <a16:creationId xmlns:a16="http://schemas.microsoft.com/office/drawing/2014/main" id="{3116A89A-F04F-4669-BAA4-CBF9B3A5D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5125385"/>
            <a:ext cx="3924300" cy="964201"/>
          </a:xfrm>
          <a:prstGeom prst="rect">
            <a:avLst/>
          </a:prstGeom>
        </p:spPr>
      </p:pic>
      <p:sp>
        <p:nvSpPr>
          <p:cNvPr id="13" name="TextBox 12">
            <a:extLst>
              <a:ext uri="{FF2B5EF4-FFF2-40B4-BE49-F238E27FC236}">
                <a16:creationId xmlns:a16="http://schemas.microsoft.com/office/drawing/2014/main" id="{03C76E47-128C-DCB2-41D9-0C2CE30A32C8}"/>
              </a:ext>
            </a:extLst>
          </p:cNvPr>
          <p:cNvSpPr txBox="1"/>
          <p:nvPr/>
        </p:nvSpPr>
        <p:spPr>
          <a:xfrm>
            <a:off x="5140145" y="4878039"/>
            <a:ext cx="2696572" cy="338554"/>
          </a:xfrm>
          <a:prstGeom prst="rect">
            <a:avLst/>
          </a:prstGeom>
          <a:noFill/>
        </p:spPr>
        <p:txBody>
          <a:bodyPr wrap="none" rtlCol="0">
            <a:spAutoFit/>
          </a:bodyPr>
          <a:lstStyle/>
          <a:p>
            <a:r>
              <a:rPr lang="en-US" sz="1600" b="1" dirty="0"/>
              <a:t>Demand Response Goals</a:t>
            </a:r>
          </a:p>
        </p:txBody>
      </p:sp>
    </p:spTree>
    <p:extLst>
      <p:ext uri="{BB962C8B-B14F-4D97-AF65-F5344CB8AC3E}">
        <p14:creationId xmlns:p14="http://schemas.microsoft.com/office/powerpoint/2010/main" val="76449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FB86-62D6-8938-81F4-B527D913A214}"/>
              </a:ext>
            </a:extLst>
          </p:cNvPr>
          <p:cNvSpPr>
            <a:spLocks noGrp="1"/>
          </p:cNvSpPr>
          <p:nvPr>
            <p:ph type="title"/>
          </p:nvPr>
        </p:nvSpPr>
        <p:spPr>
          <a:xfrm>
            <a:off x="1043490" y="685800"/>
            <a:ext cx="7024744" cy="609600"/>
          </a:xfrm>
        </p:spPr>
        <p:txBody>
          <a:bodyPr>
            <a:normAutofit fontScale="90000"/>
          </a:bodyPr>
          <a:lstStyle/>
          <a:p>
            <a:r>
              <a:rPr lang="en-US" dirty="0"/>
              <a:t>Key Issues</a:t>
            </a:r>
          </a:p>
        </p:txBody>
      </p:sp>
      <p:sp>
        <p:nvSpPr>
          <p:cNvPr id="3" name="Content Placeholder 2">
            <a:extLst>
              <a:ext uri="{FF2B5EF4-FFF2-40B4-BE49-F238E27FC236}">
                <a16:creationId xmlns:a16="http://schemas.microsoft.com/office/drawing/2014/main" id="{80E597F3-7F96-3765-2EC8-36CDBA116231}"/>
              </a:ext>
            </a:extLst>
          </p:cNvPr>
          <p:cNvSpPr>
            <a:spLocks noGrp="1"/>
          </p:cNvSpPr>
          <p:nvPr>
            <p:ph idx="1"/>
          </p:nvPr>
        </p:nvSpPr>
        <p:spPr>
          <a:xfrm>
            <a:off x="1043492" y="1391584"/>
            <a:ext cx="6777317" cy="4441045"/>
          </a:xfrm>
        </p:spPr>
        <p:txBody>
          <a:bodyPr>
            <a:noAutofit/>
          </a:bodyPr>
          <a:lstStyle/>
          <a:p>
            <a:pPr algn="l"/>
            <a:r>
              <a:rPr lang="en-US" sz="2000" b="0" i="0" u="none" strike="noStrike" baseline="0" dirty="0">
                <a:latin typeface="Arial" panose="020B0604020202020204" pitchFamily="34" charset="0"/>
              </a:rPr>
              <a:t>Are declining electricity savings goals reasonable? </a:t>
            </a:r>
          </a:p>
          <a:p>
            <a:pPr algn="l"/>
            <a:r>
              <a:rPr lang="en-US" sz="2000" dirty="0">
                <a:latin typeface="Arial" panose="020B0604020202020204" pitchFamily="34" charset="0"/>
              </a:rPr>
              <a:t>Is the shift away from electric savings and towards expanded gas EE and BE-related savings reasonable? </a:t>
            </a:r>
          </a:p>
          <a:p>
            <a:pPr algn="l"/>
            <a:r>
              <a:rPr lang="en-US" sz="2000" b="0" i="0" u="none" strike="noStrike" baseline="0" dirty="0">
                <a:latin typeface="Arial" panose="020B0604020202020204" pitchFamily="34" charset="0"/>
              </a:rPr>
              <a:t>Are the BE targets and budgets big enough?</a:t>
            </a:r>
          </a:p>
          <a:p>
            <a:pPr algn="l"/>
            <a:r>
              <a:rPr lang="en-US" sz="2000" b="0" i="0" u="none" strike="noStrike" baseline="0" dirty="0">
                <a:latin typeface="Arial" panose="020B0604020202020204" pitchFamily="34" charset="0"/>
              </a:rPr>
              <a:t>Is the Company “low-balling” goals in general, as it has done in the past? Should the goals by higher in light of substantial new Federal incentives via the IRA?</a:t>
            </a:r>
          </a:p>
          <a:p>
            <a:pPr algn="l"/>
            <a:r>
              <a:rPr lang="en-US" sz="2000" dirty="0">
                <a:latin typeface="Arial" panose="020B0604020202020204" pitchFamily="34" charset="0"/>
              </a:rPr>
              <a:t>Is the new approach to determining program cost effectiveness and priorities reasonable? </a:t>
            </a:r>
          </a:p>
          <a:p>
            <a:pPr algn="l"/>
            <a:r>
              <a:rPr lang="en-US" sz="2000" b="0" i="0" u="none" strike="noStrike" baseline="0" dirty="0">
                <a:latin typeface="Arial" panose="020B0604020202020204" pitchFamily="34" charset="0"/>
              </a:rPr>
              <a:t>Is the new, more complex and potentially more generous shareholder incentive mechanism reasonable?</a:t>
            </a:r>
          </a:p>
          <a:p>
            <a:pPr algn="l"/>
            <a:r>
              <a:rPr lang="en-US" sz="2000" dirty="0">
                <a:latin typeface="Arial" panose="020B0604020202020204" pitchFamily="34" charset="0"/>
              </a:rPr>
              <a:t>Is the proposed new approach and increased emphasis on serving income-qualified households reasonable? </a:t>
            </a:r>
            <a:endParaRPr lang="en-US" sz="2000" dirty="0"/>
          </a:p>
        </p:txBody>
      </p:sp>
      <p:sp>
        <p:nvSpPr>
          <p:cNvPr id="4" name="Slide Number Placeholder 3">
            <a:extLst>
              <a:ext uri="{FF2B5EF4-FFF2-40B4-BE49-F238E27FC236}">
                <a16:creationId xmlns:a16="http://schemas.microsoft.com/office/drawing/2014/main" id="{48F7D9CD-3FD3-B394-21F2-149D3BFEB657}"/>
              </a:ext>
            </a:extLst>
          </p:cNvPr>
          <p:cNvSpPr>
            <a:spLocks noGrp="1"/>
          </p:cNvSpPr>
          <p:nvPr>
            <p:ph type="sldNum" sz="quarter" idx="12"/>
          </p:nvPr>
        </p:nvSpPr>
        <p:spPr/>
        <p:txBody>
          <a:bodyPr/>
          <a:lstStyle/>
          <a:p>
            <a:fld id="{E1448D4D-3DA4-445D-BBA9-803E3C44FAA1}" type="slidenum">
              <a:rPr lang="en-US" smtClean="0"/>
              <a:t>6</a:t>
            </a:fld>
            <a:endParaRPr lang="en-US"/>
          </a:p>
        </p:txBody>
      </p:sp>
    </p:spTree>
    <p:extLst>
      <p:ext uri="{BB962C8B-B14F-4D97-AF65-F5344CB8AC3E}">
        <p14:creationId xmlns:p14="http://schemas.microsoft.com/office/powerpoint/2010/main" val="296475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69-CDD7-7741-80D0-8EE468A94010}"/>
              </a:ext>
            </a:extLst>
          </p:cNvPr>
          <p:cNvSpPr>
            <a:spLocks noGrp="1"/>
          </p:cNvSpPr>
          <p:nvPr>
            <p:ph type="title"/>
          </p:nvPr>
        </p:nvSpPr>
        <p:spPr>
          <a:xfrm>
            <a:off x="813171" y="1036489"/>
            <a:ext cx="7024744" cy="1143000"/>
          </a:xfrm>
        </p:spPr>
        <p:txBody>
          <a:bodyPr>
            <a:normAutofit fontScale="90000"/>
          </a:bodyPr>
          <a:lstStyle/>
          <a:p>
            <a:r>
              <a:rPr lang="en-US" dirty="0"/>
              <a:t>PSCo 2023 DSM &amp; BE Plan Proceeding </a:t>
            </a:r>
          </a:p>
        </p:txBody>
      </p:sp>
      <p:graphicFrame>
        <p:nvGraphicFramePr>
          <p:cNvPr id="10" name="Content Placeholder 2">
            <a:extLst>
              <a:ext uri="{FF2B5EF4-FFF2-40B4-BE49-F238E27FC236}">
                <a16:creationId xmlns:a16="http://schemas.microsoft.com/office/drawing/2014/main" id="{F211A4B5-44EA-3C92-88D0-F1F0C7804A30}"/>
              </a:ext>
            </a:extLst>
          </p:cNvPr>
          <p:cNvGraphicFramePr>
            <a:graphicFrameLocks noGrp="1"/>
          </p:cNvGraphicFramePr>
          <p:nvPr>
            <p:ph idx="1"/>
            <p:extLst>
              <p:ext uri="{D42A27DB-BD31-4B8C-83A1-F6EECF244321}">
                <p14:modId xmlns:p14="http://schemas.microsoft.com/office/powerpoint/2010/main" val="804597976"/>
              </p:ext>
            </p:extLst>
          </p:nvPr>
        </p:nvGraphicFramePr>
        <p:xfrm>
          <a:off x="609600" y="2286000"/>
          <a:ext cx="6777317" cy="3535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0EFDFC0-003B-B142-A6CC-332B47AEEB66}"/>
              </a:ext>
            </a:extLst>
          </p:cNvPr>
          <p:cNvSpPr>
            <a:spLocks noGrp="1"/>
          </p:cNvSpPr>
          <p:nvPr>
            <p:ph type="sldNum" sz="quarter" idx="12"/>
          </p:nvPr>
        </p:nvSpPr>
        <p:spPr/>
        <p:txBody>
          <a:bodyPr/>
          <a:lstStyle/>
          <a:p>
            <a:fld id="{E1448D4D-3DA4-445D-BBA9-803E3C44FAA1}" type="slidenum">
              <a:rPr lang="en-US" smtClean="0"/>
              <a:t>7</a:t>
            </a:fld>
            <a:endParaRPr lang="en-US"/>
          </a:p>
        </p:txBody>
      </p:sp>
      <p:pic>
        <p:nvPicPr>
          <p:cNvPr id="7" name="Picture 6" descr="A picture containing text, tree, outdoor, sign&#10;&#10;Description automatically generated">
            <a:extLst>
              <a:ext uri="{FF2B5EF4-FFF2-40B4-BE49-F238E27FC236}">
                <a16:creationId xmlns:a16="http://schemas.microsoft.com/office/drawing/2014/main" id="{8B70942B-D41A-EF2C-7D23-286EAAE496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7158" y="5111060"/>
            <a:ext cx="2208573" cy="1420901"/>
          </a:xfrm>
          <a:prstGeom prst="rect">
            <a:avLst/>
          </a:prstGeom>
        </p:spPr>
      </p:pic>
    </p:spTree>
    <p:extLst>
      <p:ext uri="{BB962C8B-B14F-4D97-AF65-F5344CB8AC3E}">
        <p14:creationId xmlns:p14="http://schemas.microsoft.com/office/powerpoint/2010/main" val="47449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1A67-23C4-06DF-9329-62F1D1A5D61B}"/>
              </a:ext>
            </a:extLst>
          </p:cNvPr>
          <p:cNvSpPr>
            <a:spLocks noGrp="1"/>
          </p:cNvSpPr>
          <p:nvPr>
            <p:ph type="title"/>
          </p:nvPr>
        </p:nvSpPr>
        <p:spPr>
          <a:xfrm>
            <a:off x="533400" y="589616"/>
            <a:ext cx="7024744" cy="1143000"/>
          </a:xfrm>
        </p:spPr>
        <p:txBody>
          <a:bodyPr>
            <a:normAutofit fontScale="90000"/>
          </a:bodyPr>
          <a:lstStyle/>
          <a:p>
            <a:r>
              <a:rPr lang="en-US" dirty="0"/>
              <a:t>PSCo 2023 Plan Schedule &amp; Key Steps </a:t>
            </a:r>
          </a:p>
        </p:txBody>
      </p:sp>
      <p:sp>
        <p:nvSpPr>
          <p:cNvPr id="3" name="Content Placeholder 2">
            <a:extLst>
              <a:ext uri="{FF2B5EF4-FFF2-40B4-BE49-F238E27FC236}">
                <a16:creationId xmlns:a16="http://schemas.microsoft.com/office/drawing/2014/main" id="{4F22E710-A14A-5E37-A687-C3031D7081D5}"/>
              </a:ext>
            </a:extLst>
          </p:cNvPr>
          <p:cNvSpPr>
            <a:spLocks noGrp="1"/>
          </p:cNvSpPr>
          <p:nvPr>
            <p:ph idx="1"/>
          </p:nvPr>
        </p:nvSpPr>
        <p:spPr>
          <a:xfrm>
            <a:off x="541421" y="1674511"/>
            <a:ext cx="4519108" cy="4345289"/>
          </a:xfrm>
        </p:spPr>
        <p:txBody>
          <a:bodyPr>
            <a:normAutofit fontScale="92500" lnSpcReduction="10000"/>
          </a:bodyPr>
          <a:lstStyle/>
          <a:p>
            <a:r>
              <a:rPr lang="en-US" dirty="0"/>
              <a:t>PSCo Supplemental Direct on IRA due late September</a:t>
            </a:r>
          </a:p>
          <a:p>
            <a:r>
              <a:rPr lang="en-US" dirty="0"/>
              <a:t>Settlement negotiations</a:t>
            </a:r>
          </a:p>
          <a:p>
            <a:pPr lvl="1"/>
            <a:r>
              <a:rPr lang="en-US" dirty="0"/>
              <a:t>DSM Plans traditionally result in settlement agreements rather than litigated hearings </a:t>
            </a:r>
          </a:p>
          <a:p>
            <a:pPr lvl="1"/>
            <a:r>
              <a:rPr lang="en-US" b="1" dirty="0"/>
              <a:t>EEBC will put together a package of proposals for other parties to consider</a:t>
            </a:r>
          </a:p>
          <a:p>
            <a:r>
              <a:rPr lang="en-US" dirty="0"/>
              <a:t>Intervenor Answer Testimony late November </a:t>
            </a:r>
          </a:p>
          <a:p>
            <a:r>
              <a:rPr lang="en-US" dirty="0"/>
              <a:t>Rebuttal &amp; Cross-Answer early January </a:t>
            </a:r>
          </a:p>
          <a:p>
            <a:endParaRPr lang="en-US" dirty="0"/>
          </a:p>
        </p:txBody>
      </p:sp>
      <p:sp>
        <p:nvSpPr>
          <p:cNvPr id="4" name="Slide Number Placeholder 3">
            <a:extLst>
              <a:ext uri="{FF2B5EF4-FFF2-40B4-BE49-F238E27FC236}">
                <a16:creationId xmlns:a16="http://schemas.microsoft.com/office/drawing/2014/main" id="{1DC18CCA-C912-6004-E71B-5EDC73EB2A74}"/>
              </a:ext>
            </a:extLst>
          </p:cNvPr>
          <p:cNvSpPr>
            <a:spLocks noGrp="1"/>
          </p:cNvSpPr>
          <p:nvPr>
            <p:ph type="sldNum" sz="quarter" idx="12"/>
          </p:nvPr>
        </p:nvSpPr>
        <p:spPr/>
        <p:txBody>
          <a:bodyPr/>
          <a:lstStyle/>
          <a:p>
            <a:fld id="{E1448D4D-3DA4-445D-BBA9-803E3C44FAA1}" type="slidenum">
              <a:rPr lang="en-US" smtClean="0"/>
              <a:t>8</a:t>
            </a:fld>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F27EF24A-036B-F9A7-95E6-CB097A71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529" y="1674511"/>
            <a:ext cx="3505200" cy="4287184"/>
          </a:xfrm>
          <a:prstGeom prst="rect">
            <a:avLst/>
          </a:prstGeom>
        </p:spPr>
      </p:pic>
    </p:spTree>
    <p:extLst>
      <p:ext uri="{BB962C8B-B14F-4D97-AF65-F5344CB8AC3E}">
        <p14:creationId xmlns:p14="http://schemas.microsoft.com/office/powerpoint/2010/main" val="195739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B47E-884E-F894-22BE-88CD87A3B48C}"/>
              </a:ext>
            </a:extLst>
          </p:cNvPr>
          <p:cNvSpPr>
            <a:spLocks noGrp="1"/>
          </p:cNvSpPr>
          <p:nvPr>
            <p:ph type="title"/>
          </p:nvPr>
        </p:nvSpPr>
        <p:spPr>
          <a:xfrm>
            <a:off x="419100" y="705439"/>
            <a:ext cx="8305800" cy="589616"/>
          </a:xfrm>
        </p:spPr>
        <p:txBody>
          <a:bodyPr>
            <a:normAutofit fontScale="90000"/>
          </a:bodyPr>
          <a:lstStyle/>
          <a:p>
            <a:r>
              <a:rPr lang="en-US" dirty="0"/>
              <a:t>PSCo 2023 Plan Budget/Goals </a:t>
            </a:r>
          </a:p>
        </p:txBody>
      </p:sp>
      <p:sp>
        <p:nvSpPr>
          <p:cNvPr id="4" name="Slide Number Placeholder 3">
            <a:extLst>
              <a:ext uri="{FF2B5EF4-FFF2-40B4-BE49-F238E27FC236}">
                <a16:creationId xmlns:a16="http://schemas.microsoft.com/office/drawing/2014/main" id="{9B9C5E06-A842-C117-B507-B046CC1BB57B}"/>
              </a:ext>
            </a:extLst>
          </p:cNvPr>
          <p:cNvSpPr>
            <a:spLocks noGrp="1"/>
          </p:cNvSpPr>
          <p:nvPr>
            <p:ph type="sldNum" sz="quarter" idx="12"/>
          </p:nvPr>
        </p:nvSpPr>
        <p:spPr/>
        <p:txBody>
          <a:bodyPr/>
          <a:lstStyle/>
          <a:p>
            <a:fld id="{E1448D4D-3DA4-445D-BBA9-803E3C44FAA1}" type="slidenum">
              <a:rPr lang="en-US" smtClean="0"/>
              <a:t>9</a:t>
            </a:fld>
            <a:endParaRPr lang="en-US"/>
          </a:p>
        </p:txBody>
      </p:sp>
      <p:pic>
        <p:nvPicPr>
          <p:cNvPr id="5" name="Picture 4" descr="Table&#10;&#10;Description automatically generated">
            <a:extLst>
              <a:ext uri="{FF2B5EF4-FFF2-40B4-BE49-F238E27FC236}">
                <a16:creationId xmlns:a16="http://schemas.microsoft.com/office/drawing/2014/main" id="{25EA5D1B-64C4-39CB-ED47-18559E38F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32" y="1299066"/>
            <a:ext cx="7772400" cy="3882534"/>
          </a:xfrm>
          <a:prstGeom prst="rect">
            <a:avLst/>
          </a:prstGeom>
        </p:spPr>
      </p:pic>
    </p:spTree>
    <p:extLst>
      <p:ext uri="{BB962C8B-B14F-4D97-AF65-F5344CB8AC3E}">
        <p14:creationId xmlns:p14="http://schemas.microsoft.com/office/powerpoint/2010/main" val="2879905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9461</TotalTime>
  <Words>1522</Words>
  <Application>Microsoft Office PowerPoint</Application>
  <PresentationFormat>On-screen Show (4:3)</PresentationFormat>
  <Paragraphs>146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Courier New</vt:lpstr>
      <vt:lpstr>SymbolMT</vt:lpstr>
      <vt:lpstr>Wingdings 2</vt:lpstr>
      <vt:lpstr>Austin</vt:lpstr>
      <vt:lpstr>September 15, 2022 Quarterly Member Meeting     PUC Update </vt:lpstr>
      <vt:lpstr>Two Big Dockets in 2023</vt:lpstr>
      <vt:lpstr>Fifth ‘Strategic Issues’ Proceeding </vt:lpstr>
      <vt:lpstr>PSCo Strategic Issues Possible Schedule &amp; Key Steps </vt:lpstr>
      <vt:lpstr>PSCo Strategic Issues Budget/Goals </vt:lpstr>
      <vt:lpstr>Key Issues</vt:lpstr>
      <vt:lpstr>PSCo 2023 DSM &amp; BE Plan Proceeding </vt:lpstr>
      <vt:lpstr>PSCo 2023 Plan Schedule &amp; Key Steps </vt:lpstr>
      <vt:lpstr>PSCo 2023 Plan Budget/Goals </vt:lpstr>
      <vt:lpstr>Key Issues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PSCO’s 2014 DSM Plan:</dc:title>
  <dc:creator>Gabriella Stockmayer</dc:creator>
  <cp:lastModifiedBy>patricia rothwell</cp:lastModifiedBy>
  <cp:revision>190</cp:revision>
  <cp:lastPrinted>2020-03-25T18:59:41Z</cp:lastPrinted>
  <dcterms:created xsi:type="dcterms:W3CDTF">2013-08-19T21:02:06Z</dcterms:created>
  <dcterms:modified xsi:type="dcterms:W3CDTF">2022-09-15T06:07:52Z</dcterms:modified>
</cp:coreProperties>
</file>