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7"/>
  </p:notesMasterIdLst>
  <p:handoutMasterIdLst>
    <p:handoutMasterId r:id="rId8"/>
  </p:handoutMasterIdLst>
  <p:sldIdLst>
    <p:sldId id="533" r:id="rId2"/>
    <p:sldId id="542" r:id="rId3"/>
    <p:sldId id="543" r:id="rId4"/>
    <p:sldId id="541" r:id="rId5"/>
    <p:sldId id="544" r:id="rId6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07" autoAdjust="0"/>
    <p:restoredTop sz="88716" autoAdjust="0"/>
  </p:normalViewPr>
  <p:slideViewPr>
    <p:cSldViewPr snapToGrid="0">
      <p:cViewPr>
        <p:scale>
          <a:sx n="67" d="100"/>
          <a:sy n="67" d="100"/>
        </p:scale>
        <p:origin x="13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378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378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973688A4-1837-487D-8713-1AA747B6F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99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E3F279F-364E-4861-B419-FEAC7B115AA9}" type="datetimeFigureOut">
              <a:rPr lang="en-US"/>
              <a:pPr>
                <a:defRPr/>
              </a:pPr>
              <a:t>6/23/2021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767"/>
            <a:ext cx="5560060" cy="4155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378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378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DB2FEA6-DFE3-4E55-B782-C98908266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29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3F5588-915D-4E85-AD6C-92CAAC52509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 </a:t>
            </a:r>
          </a:p>
        </p:txBody>
      </p:sp>
      <p:sp>
        <p:nvSpPr>
          <p:cNvPr id="138244" name="Slide Number Placeholder 3"/>
          <p:cNvSpPr txBox="1">
            <a:spLocks noGrp="1"/>
          </p:cNvSpPr>
          <p:nvPr/>
        </p:nvSpPr>
        <p:spPr bwMode="auto">
          <a:xfrm>
            <a:off x="3936769" y="8772378"/>
            <a:ext cx="3011699" cy="46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</a:pPr>
            <a:fld id="{0F930830-7CAC-4A23-BC5C-C219578D17C1}" type="slidenum">
              <a:rPr lang="en-US" sz="1200">
                <a:solidFill>
                  <a:prstClr val="black"/>
                </a:solidFill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</a:pPr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924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 </a:t>
            </a:r>
          </a:p>
        </p:txBody>
      </p:sp>
      <p:sp>
        <p:nvSpPr>
          <p:cNvPr id="138244" name="Slide Number Placeholder 3"/>
          <p:cNvSpPr txBox="1">
            <a:spLocks noGrp="1"/>
          </p:cNvSpPr>
          <p:nvPr/>
        </p:nvSpPr>
        <p:spPr bwMode="auto">
          <a:xfrm>
            <a:off x="3936769" y="8772378"/>
            <a:ext cx="3011699" cy="46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</a:pPr>
            <a:fld id="{0F930830-7CAC-4A23-BC5C-C219578D17C1}" type="slidenum">
              <a:rPr lang="en-US" sz="1200">
                <a:solidFill>
                  <a:prstClr val="black"/>
                </a:solidFill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</a:pPr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911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 </a:t>
            </a:r>
          </a:p>
        </p:txBody>
      </p:sp>
      <p:sp>
        <p:nvSpPr>
          <p:cNvPr id="138244" name="Slide Number Placeholder 3"/>
          <p:cNvSpPr txBox="1">
            <a:spLocks noGrp="1"/>
          </p:cNvSpPr>
          <p:nvPr/>
        </p:nvSpPr>
        <p:spPr bwMode="auto">
          <a:xfrm>
            <a:off x="3936769" y="8772378"/>
            <a:ext cx="3011699" cy="46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</a:pPr>
            <a:fld id="{0F930830-7CAC-4A23-BC5C-C219578D17C1}" type="slidenum">
              <a:rPr lang="en-US" sz="1200">
                <a:solidFill>
                  <a:prstClr val="black"/>
                </a:solidFill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</a:pPr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 </a:t>
            </a:r>
          </a:p>
        </p:txBody>
      </p:sp>
      <p:sp>
        <p:nvSpPr>
          <p:cNvPr id="138244" name="Slide Number Placeholder 3"/>
          <p:cNvSpPr txBox="1">
            <a:spLocks noGrp="1"/>
          </p:cNvSpPr>
          <p:nvPr/>
        </p:nvSpPr>
        <p:spPr bwMode="auto">
          <a:xfrm>
            <a:off x="3936769" y="8772378"/>
            <a:ext cx="3011699" cy="46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</a:pPr>
            <a:fld id="{0F930830-7CAC-4A23-BC5C-C219578D17C1}" type="slidenum">
              <a:rPr lang="en-US" sz="1200">
                <a:solidFill>
                  <a:prstClr val="black"/>
                </a:solidFill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</a:pPr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738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29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0F6B5-9051-4D99-A748-57F820907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DECC-79B0-4817-AB6D-CD0073CCB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E9D7C-2727-463B-B074-9390A9400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1FA05-7F7A-49D4-87B3-B408B3EF1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71C66-0C9F-43F4-910A-D482456E5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D331A-327A-4BFD-8604-164EDE4EB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3DF00-8126-406D-95DE-BFE09A5BD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48586-1BE0-4236-930B-BD835EC51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28DDB-0A69-4144-BDAF-A2AFE0421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73174-0DE9-4FCF-AF86-1C6C1A291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0F7D7-D26C-42B7-8CD7-EF6CA8A41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84BDF-623F-41BA-A54D-FBC8C6C0E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fld id="{2653B202-0AD1-491A-8D46-649779F98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 b="0"/>
          </a:p>
        </p:txBody>
      </p:sp>
      <p:sp>
        <p:nvSpPr>
          <p:cNvPr id="12800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 b="0"/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7" r:id="rId2"/>
    <p:sldLayoutId id="2147483796" r:id="rId3"/>
    <p:sldLayoutId id="2147483795" r:id="rId4"/>
    <p:sldLayoutId id="2147483794" r:id="rId5"/>
    <p:sldLayoutId id="2147483793" r:id="rId6"/>
    <p:sldLayoutId id="2147483792" r:id="rId7"/>
    <p:sldLayoutId id="2147483791" r:id="rId8"/>
    <p:sldLayoutId id="2147483790" r:id="rId9"/>
    <p:sldLayoutId id="2147483789" r:id="rId10"/>
    <p:sldLayoutId id="2147483788" r:id="rId11"/>
    <p:sldLayoutId id="214748378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045" y="840657"/>
            <a:ext cx="8420100" cy="150392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800" b="1" dirty="0"/>
              <a:t>2021 Energy Efficiency</a:t>
            </a:r>
            <a:br>
              <a:rPr lang="en-US" sz="4800" b="1" dirty="0"/>
            </a:br>
            <a:r>
              <a:rPr lang="en-US" sz="4800" b="1" dirty="0"/>
              <a:t> Legislative Victories!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5187" y="3409720"/>
            <a:ext cx="8185355" cy="32831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400" dirty="0"/>
              <a:t>Howard Geller 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dirty="0"/>
              <a:t>Senior Policy Advisor</a:t>
            </a:r>
          </a:p>
          <a:p>
            <a:pPr eaLnBrk="1" hangingPunct="1">
              <a:lnSpc>
                <a:spcPct val="90000"/>
              </a:lnSpc>
            </a:pPr>
            <a:endParaRPr lang="en-US" sz="3400" dirty="0"/>
          </a:p>
          <a:p>
            <a:pPr eaLnBrk="1" hangingPunct="1">
              <a:lnSpc>
                <a:spcPct val="90000"/>
              </a:lnSpc>
            </a:pPr>
            <a:endParaRPr lang="en-US" sz="3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June 24, 2021</a:t>
            </a:r>
            <a:endParaRPr lang="en-US" sz="4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249" y="4780101"/>
            <a:ext cx="1684178" cy="87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45461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2300" y="277813"/>
            <a:ext cx="8521700" cy="1139825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SB21-246: Beneficial Electrification in Buildings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2547" y="1503045"/>
            <a:ext cx="8521700" cy="5205867"/>
          </a:xfrm>
        </p:spPr>
        <p:txBody>
          <a:bodyPr numCol="1"/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bill directs investor-owned electric utilities to: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7522"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plans to help customers replace gas- and propane-fueled equipment with high efficiency heat pumps, heat pump water heaters, and other electric equipment; </a:t>
            </a:r>
          </a:p>
          <a:p>
            <a:pPr marL="747522"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 the social cost of carbon and methane emissions in the cost effectiveness analysis of electrification programs;</a:t>
            </a:r>
          </a:p>
          <a:p>
            <a:pPr marL="747522"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 programs targeted to income-qualified households in electrification plans; and </a:t>
            </a:r>
          </a:p>
          <a:p>
            <a:pPr marL="747522"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 electrification plans approved by the Colorado Public Utilities Commission (PUC).</a:t>
            </a:r>
          </a:p>
          <a:p>
            <a:pPr marL="747522"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bill also directs the PUC to set longer term targets for utility BE programs.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240"/>
              </a:spcBef>
              <a:spcAft>
                <a:spcPts val="24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32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2300" y="277813"/>
            <a:ext cx="8521700" cy="1139825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HB21-1238: Modernize Natural Gas DSM Policy 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2547" y="1480185"/>
            <a:ext cx="8348553" cy="5228727"/>
          </a:xfrm>
        </p:spPr>
        <p:txBody>
          <a:bodyPr numCol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bill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updates state policy on gas utility demand-side                                  management. It directs the PUC to: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indent="-36576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11000"/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 energy savings targets for gas utility EE programs based on the maximum cost-effective and achievable energy savings;</a:t>
            </a:r>
          </a:p>
          <a:p>
            <a:pPr marL="685800" marR="0" indent="-36576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11000"/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that gas utilities devote at least 25% of residential program expenditures to assist lower income households; </a:t>
            </a:r>
          </a:p>
          <a:p>
            <a:pPr marL="685800" marR="0" indent="-36576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11000"/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 the social cost of carbon and methane emissions in the “base case” analysis of program cost effectiveness;</a:t>
            </a:r>
          </a:p>
          <a:p>
            <a:pPr marL="685800" marR="0" indent="-36576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11000"/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discount future customer costs and utility bill savings recognized by customers at the long-term rate of inflation rather than at the utility’s average cost of capital; </a:t>
            </a:r>
          </a:p>
          <a:p>
            <a:pPr marL="685800" marR="0" indent="-36576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11000"/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adopt labor standards for gas-saving projects implemented by larger commercial buildings; and </a:t>
            </a:r>
          </a:p>
          <a:p>
            <a:pPr marL="685800" marR="0" indent="-36576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11000"/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approve natural gas revenue-sales decoupling if proposed by a gas utility.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240"/>
              </a:spcBef>
              <a:spcAft>
                <a:spcPts val="240"/>
              </a:spcAft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28911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2300" y="277813"/>
            <a:ext cx="8521700" cy="1139825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HB21-1286: Commercial Building Benchmarking and Standards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2548" y="1543050"/>
            <a:ext cx="8521700" cy="5165862"/>
          </a:xfrm>
        </p:spPr>
        <p:txBody>
          <a:bodyPr numCol="1"/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bill establishes benchmarking requirements and performance standards for larger commercial buildings. It directs: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36576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commercial buildings &gt; 50,000 square feet in floor area to benchmark their energy performance using the ENERGY STAR Portfolio Manager tool;</a:t>
            </a:r>
          </a:p>
          <a:p>
            <a:pPr marL="685800" lvl="1" indent="-36576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utilities to provide energy consumption data to building owners to facilitate annual performance benchmarking; </a:t>
            </a:r>
          </a:p>
          <a:p>
            <a:pPr marL="685800" lvl="1" indent="-36576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CEO to make benchmarking data for covered buildings publicly available;</a:t>
            </a:r>
          </a:p>
          <a:p>
            <a:pPr marL="685800" lvl="1" indent="-36576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AQCC to promulgate performance standards for covered buildings that achieve a 7% reduction in overall GHG emissions by 2025 and a 20% reduction by 2030, relative to emissions in 2021; </a:t>
            </a:r>
          </a:p>
          <a:p>
            <a:pPr marL="685800" lvl="1" indent="-36576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CEO to appoint a Task Force to advise the AQCC on the performance standards.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28907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2300" y="277813"/>
            <a:ext cx="8521700" cy="1139825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SB21-264: Gas Utility “Clean Heat” Standards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2547" y="1537335"/>
            <a:ext cx="8521700" cy="5171577"/>
          </a:xfrm>
        </p:spPr>
        <p:txBody>
          <a:bodyPr numCol="1"/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bill directs investor-owned gas utilities to: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7522"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file clean heat plans that reduce GHG emissions 4% in 2025 and 22% in 2030, relative to emissions in 2015;</a:t>
            </a:r>
          </a:p>
          <a:p>
            <a:pPr marL="747522"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 to 1% of the 2025 target and up to 5% of the 2030 target can come from recovery of methane from landfills, wastewater treatment plants, coal mines, anaerobic digesters, etc.; </a:t>
            </a:r>
          </a:p>
          <a:p>
            <a:pPr marL="747522"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file additional clean heat plans to meet GHG emissions reduction targets established by the PUC covering years 2031-2050; </a:t>
            </a:r>
          </a:p>
          <a:p>
            <a:pPr marL="747522"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 clean heat plans approved by the PUC, including complying with a cost cap of 2.5% of annual gas bills for all full service customers; and</a:t>
            </a:r>
          </a:p>
          <a:p>
            <a:pPr marL="747522"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 annually on clean heat plan expenditures and impacts.</a:t>
            </a:r>
          </a:p>
          <a:p>
            <a:pPr eaLnBrk="1" hangingPunct="1">
              <a:spcBef>
                <a:spcPts val="240"/>
              </a:spcBef>
              <a:spcAft>
                <a:spcPts val="24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1951"/>
      </p:ext>
    </p:extLst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Custom 1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22782</TotalTime>
  <Words>516</Words>
  <Application>Microsoft Office PowerPoint</Application>
  <PresentationFormat>On-screen Show 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Garamond</vt:lpstr>
      <vt:lpstr>Times New Roman</vt:lpstr>
      <vt:lpstr>Verdana</vt:lpstr>
      <vt:lpstr>Wingdings</vt:lpstr>
      <vt:lpstr>Level</vt:lpstr>
      <vt:lpstr>2021 Energy Efficiency  Legislative Victories!  </vt:lpstr>
      <vt:lpstr>SB21-246: Beneficial Electrification in Buildings </vt:lpstr>
      <vt:lpstr>HB21-1238: Modernize Natural Gas DSM Policy  </vt:lpstr>
      <vt:lpstr>HB21-1286: Commercial Building Benchmarking and Standards</vt:lpstr>
      <vt:lpstr>SB21-264: Gas Utility “Clean Heat” Standards </vt:lpstr>
    </vt:vector>
  </TitlesOfParts>
  <Company>Southwest Energy Efficiency Project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Ruzzin</dc:creator>
  <cp:lastModifiedBy>Howard Geller</cp:lastModifiedBy>
  <cp:revision>622</cp:revision>
  <cp:lastPrinted>2019-06-25T17:54:16Z</cp:lastPrinted>
  <dcterms:created xsi:type="dcterms:W3CDTF">2016-06-15T01:39:46Z</dcterms:created>
  <dcterms:modified xsi:type="dcterms:W3CDTF">2021-06-23T20:44:18Z</dcterms:modified>
</cp:coreProperties>
</file>