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8"/>
  </p:notesMasterIdLst>
  <p:sldIdLst>
    <p:sldId id="256" r:id="rId2"/>
    <p:sldId id="297" r:id="rId3"/>
    <p:sldId id="292" r:id="rId4"/>
    <p:sldId id="301" r:id="rId5"/>
    <p:sldId id="300" r:id="rId6"/>
    <p:sldId id="293" r:id="rId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29" autoAdjust="0"/>
    <p:restoredTop sz="66613" autoAdjust="0"/>
  </p:normalViewPr>
  <p:slideViewPr>
    <p:cSldViewPr>
      <p:cViewPr varScale="1">
        <p:scale>
          <a:sx n="69" d="100"/>
          <a:sy n="69" d="100"/>
        </p:scale>
        <p:origin x="2568" y="176"/>
      </p:cViewPr>
      <p:guideLst>
        <p:guide orient="horz" pos="2160"/>
        <p:guide pos="2880"/>
      </p:guideLst>
    </p:cSldViewPr>
  </p:slideViewPr>
  <p:notesTextViewPr>
    <p:cViewPr>
      <p:scale>
        <a:sx n="95" d="100"/>
        <a:sy n="95" d="100"/>
      </p:scale>
      <p:origin x="0" y="0"/>
    </p:cViewPr>
  </p:notesTextViewPr>
  <p:sorterViewPr>
    <p:cViewPr>
      <p:scale>
        <a:sx n="100" d="100"/>
        <a:sy n="100" d="100"/>
      </p:scale>
      <p:origin x="0" y="2082"/>
    </p:cViewPr>
  </p:sorterViewPr>
  <p:notesViewPr>
    <p:cSldViewPr>
      <p:cViewPr varScale="1">
        <p:scale>
          <a:sx n="52" d="100"/>
          <a:sy n="52" d="100"/>
        </p:scale>
        <p:origin x="-1092"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F1CF12F-DC6E-4075-AB68-685ED97F520D}" type="datetimeFigureOut">
              <a:rPr lang="en-US" smtClean="0"/>
              <a:t>3/16/21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3814871F-C197-41D4-8097-A816E1946A23}" type="slidenum">
              <a:rPr lang="en-US" smtClean="0"/>
              <a:t>‹#›</a:t>
            </a:fld>
            <a:endParaRPr lang="en-US"/>
          </a:p>
        </p:txBody>
      </p:sp>
    </p:spTree>
    <p:extLst>
      <p:ext uri="{BB962C8B-B14F-4D97-AF65-F5344CB8AC3E}">
        <p14:creationId xmlns:p14="http://schemas.microsoft.com/office/powerpoint/2010/main" val="318017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My name is K.C. Cunilio and I am with the law firm Dietze and Davis and I will be providing a very brief regulatory update regarding proceedings at the Colorado Public Utilities Commission.</a:t>
            </a:r>
          </a:p>
        </p:txBody>
      </p:sp>
      <p:sp>
        <p:nvSpPr>
          <p:cNvPr id="4" name="Slide Number Placeholder 3"/>
          <p:cNvSpPr>
            <a:spLocks noGrp="1"/>
          </p:cNvSpPr>
          <p:nvPr>
            <p:ph type="sldNum" sz="quarter" idx="10"/>
          </p:nvPr>
        </p:nvSpPr>
        <p:spPr/>
        <p:txBody>
          <a:bodyPr/>
          <a:lstStyle/>
          <a:p>
            <a:fld id="{3814871F-C197-41D4-8097-A816E1946A23}" type="slidenum">
              <a:rPr lang="en-US" smtClean="0"/>
              <a:t>1</a:t>
            </a:fld>
            <a:endParaRPr lang="en-US"/>
          </a:p>
        </p:txBody>
      </p:sp>
    </p:spTree>
    <p:extLst>
      <p:ext uri="{BB962C8B-B14F-4D97-AF65-F5344CB8AC3E}">
        <p14:creationId xmlns:p14="http://schemas.microsoft.com/office/powerpoint/2010/main" val="386437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Last month the ALJ issued his Recommended Decision approving the Settlement Agreement and granting Company’s DSM Application filing. This </a:t>
            </a:r>
            <a:r>
              <a:rPr lang="en-US" dirty="0"/>
              <a:t>Recommended Decision become a Final Commission decision last week.  In response, the Company filed the final version of its DSM Plan, which over 500 pages in length.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this DSM proceeding at the PUC that EEBC was a party to is officially concluded and now we move towards the Company’s launch and implementation of this new plan that EEBC worked hard to influence in the settlement process. </a:t>
            </a:r>
          </a:p>
        </p:txBody>
      </p:sp>
      <p:sp>
        <p:nvSpPr>
          <p:cNvPr id="4" name="Slide Number Placeholder 3"/>
          <p:cNvSpPr>
            <a:spLocks noGrp="1"/>
          </p:cNvSpPr>
          <p:nvPr>
            <p:ph type="sldNum" sz="quarter" idx="10"/>
          </p:nvPr>
        </p:nvSpPr>
        <p:spPr/>
        <p:txBody>
          <a:bodyPr/>
          <a:lstStyle/>
          <a:p>
            <a:fld id="{3814871F-C197-41D4-8097-A816E1946A23}" type="slidenum">
              <a:rPr lang="en-US" smtClean="0"/>
              <a:t>2</a:t>
            </a:fld>
            <a:endParaRPr lang="en-US"/>
          </a:p>
        </p:txBody>
      </p:sp>
    </p:spTree>
    <p:extLst>
      <p:ext uri="{BB962C8B-B14F-4D97-AF65-F5344CB8AC3E}">
        <p14:creationId xmlns:p14="http://schemas.microsoft.com/office/powerpoint/2010/main" val="229018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u="none" strike="noStrike" kern="1200" dirty="0">
                <a:solidFill>
                  <a:schemeClr val="tx1"/>
                </a:solidFill>
                <a:effectLst/>
                <a:latin typeface="+mn-lt"/>
                <a:ea typeface="+mn-ea"/>
                <a:cs typeface="+mn-cs"/>
              </a:rPr>
              <a:t>So while the new DSM plan is coming to fruition, I also wanted to make everyone aware that next year  Xcel will be required to initiate </a:t>
            </a:r>
            <a:r>
              <a:rPr lang="en-US" dirty="0"/>
              <a:t>Strategic Issues proceeding by March 31, 2022.</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dirty="0"/>
              <a:t>The last DSM Strategic Issues Proceeding occurred back in 2017 and EEBC was involved in that docket. </a:t>
            </a:r>
            <a:endParaRPr lang="en-US" sz="1200" b="0" i="0" u="none" strike="noStrike" kern="1200" dirty="0">
              <a:solidFill>
                <a:schemeClr val="tx1"/>
              </a:solidFill>
              <a:effectLst/>
              <a:latin typeface="+mn-lt"/>
              <a:ea typeface="+mn-ea"/>
              <a:cs typeface="+mn-cs"/>
            </a:endParaRP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For background, Xcel initiates periodic Strategic </a:t>
            </a:r>
            <a:r>
              <a:rPr lang="en-US" sz="1200" u="none" strike="noStrike" kern="1200" dirty="0">
                <a:solidFill>
                  <a:schemeClr val="tx1"/>
                </a:solidFill>
                <a:effectLst/>
                <a:latin typeface="+mn-lt"/>
                <a:ea typeface="+mn-ea"/>
                <a:cs typeface="+mn-cs"/>
              </a:rPr>
              <a:t>Issues</a:t>
            </a:r>
            <a:r>
              <a:rPr lang="en-US" sz="1200" b="0" i="0" u="none" strike="noStrike" kern="1200" dirty="0">
                <a:solidFill>
                  <a:schemeClr val="tx1"/>
                </a:solidFill>
                <a:effectLst/>
                <a:latin typeface="+mn-lt"/>
                <a:ea typeface="+mn-ea"/>
                <a:cs typeface="+mn-cs"/>
              </a:rPr>
              <a:t> proceedings in order to revisit major policy issues, key assumptions, incorporate state legislation, and obtain Commission guidance as to how to shape the Company’s future DSM plans. </a:t>
            </a:r>
          </a:p>
          <a:p>
            <a:pPr marL="0" indent="0">
              <a:buNone/>
            </a:pPr>
            <a:endParaRPr lang="en-US" sz="1200" b="0" i="0" u="none" strike="noStrike" kern="1200" dirty="0">
              <a:solidFill>
                <a:schemeClr val="tx1"/>
              </a:solidFill>
              <a:effectLst/>
              <a:latin typeface="+mn-lt"/>
              <a:ea typeface="+mn-ea"/>
              <a:cs typeface="+mn-cs"/>
            </a:endParaRPr>
          </a:p>
          <a:p>
            <a:pPr marL="0" indent="0">
              <a:buNone/>
            </a:pPr>
            <a:r>
              <a:rPr lang="en-US" sz="1200" b="0" i="0" u="none" strike="noStrike" kern="1200" dirty="0">
                <a:solidFill>
                  <a:schemeClr val="tx1"/>
                </a:solidFill>
                <a:effectLst/>
                <a:latin typeface="+mn-lt"/>
                <a:ea typeface="+mn-ea"/>
                <a:cs typeface="+mn-cs"/>
              </a:rPr>
              <a:t>The upcoming Strategic </a:t>
            </a:r>
            <a:r>
              <a:rPr lang="en-US" sz="1200" u="none" strike="noStrike" kern="1200" dirty="0">
                <a:solidFill>
                  <a:schemeClr val="tx1"/>
                </a:solidFill>
                <a:effectLst/>
                <a:latin typeface="+mn-lt"/>
                <a:ea typeface="+mn-ea"/>
                <a:cs typeface="+mn-cs"/>
              </a:rPr>
              <a:t>Issues </a:t>
            </a:r>
            <a:r>
              <a:rPr lang="en-US" sz="1200" b="0" i="0" u="none" strike="noStrike" kern="1200" dirty="0">
                <a:solidFill>
                  <a:schemeClr val="tx1"/>
                </a:solidFill>
                <a:effectLst/>
                <a:latin typeface="+mn-lt"/>
                <a:ea typeface="+mn-ea"/>
                <a:cs typeface="+mn-cs"/>
              </a:rPr>
              <a:t>application will likely ask the Commission to re-examine a number of the larger strategic </a:t>
            </a:r>
            <a:r>
              <a:rPr lang="en-US" sz="1200" u="none" strike="noStrike" kern="1200" dirty="0">
                <a:solidFill>
                  <a:schemeClr val="tx1"/>
                </a:solidFill>
                <a:effectLst/>
                <a:latin typeface="+mn-lt"/>
                <a:ea typeface="+mn-ea"/>
                <a:cs typeface="+mn-cs"/>
              </a:rPr>
              <a:t>issues</a:t>
            </a:r>
            <a:r>
              <a:rPr lang="en-US" sz="1200" b="0" i="0" u="none" strike="noStrike" kern="1200" dirty="0">
                <a:solidFill>
                  <a:schemeClr val="tx1"/>
                </a:solidFill>
                <a:effectLst/>
                <a:latin typeface="+mn-lt"/>
                <a:ea typeface="+mn-ea"/>
                <a:cs typeface="+mn-cs"/>
              </a:rPr>
              <a:t> associated with its DSM activities, including the appropriate energy savings and demand reduction goals and incentives. The strategic </a:t>
            </a:r>
            <a:r>
              <a:rPr lang="en-US" sz="1200" u="none" strike="noStrike" kern="1200" dirty="0">
                <a:solidFill>
                  <a:schemeClr val="tx1"/>
                </a:solidFill>
                <a:effectLst/>
                <a:latin typeface="+mn-lt"/>
                <a:ea typeface="+mn-ea"/>
                <a:cs typeface="+mn-cs"/>
              </a:rPr>
              <a:t>issues</a:t>
            </a:r>
            <a:r>
              <a:rPr lang="en-US" sz="1200" b="0" i="0" u="none" strike="noStrike" kern="1200" dirty="0">
                <a:solidFill>
                  <a:schemeClr val="tx1"/>
                </a:solidFill>
                <a:effectLst/>
                <a:latin typeface="+mn-lt"/>
                <a:ea typeface="+mn-ea"/>
                <a:cs typeface="+mn-cs"/>
              </a:rPr>
              <a:t> decided in this 2022 upcoming proceeding will form the basis of the Company’s next DSM plan that follows the recently-approved  DSM Plan.</a:t>
            </a:r>
            <a:endParaRPr lang="en-US" dirty="0"/>
          </a:p>
          <a:p>
            <a:pPr marL="0" indent="0">
              <a:buNone/>
            </a:pPr>
            <a:endParaRPr lang="en-US" dirty="0"/>
          </a:p>
          <a:p>
            <a:pPr marL="0" indent="0">
              <a:buNone/>
            </a:pPr>
            <a:r>
              <a:rPr lang="en-US" dirty="0"/>
              <a:t>We can expect EEBC to be involved in this upcoming proceeding.</a:t>
            </a:r>
          </a:p>
        </p:txBody>
      </p:sp>
      <p:sp>
        <p:nvSpPr>
          <p:cNvPr id="4" name="Slide Number Placeholder 3"/>
          <p:cNvSpPr>
            <a:spLocks noGrp="1"/>
          </p:cNvSpPr>
          <p:nvPr>
            <p:ph type="sldNum" sz="quarter" idx="10"/>
          </p:nvPr>
        </p:nvSpPr>
        <p:spPr/>
        <p:txBody>
          <a:bodyPr/>
          <a:lstStyle/>
          <a:p>
            <a:fld id="{3814871F-C197-41D4-8097-A816E1946A23}" type="slidenum">
              <a:rPr lang="en-US" smtClean="0"/>
              <a:t>3</a:t>
            </a:fld>
            <a:endParaRPr lang="en-US"/>
          </a:p>
        </p:txBody>
      </p:sp>
    </p:spTree>
    <p:extLst>
      <p:ext uri="{BB962C8B-B14F-4D97-AF65-F5344CB8AC3E}">
        <p14:creationId xmlns:p14="http://schemas.microsoft.com/office/powerpoint/2010/main" val="399408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Turning to two other PUC proceedings involving Xcel that are outside the DSM Plan context…</a:t>
            </a:r>
          </a:p>
          <a:p>
            <a:endParaRPr lang="en-US" dirty="0"/>
          </a:p>
          <a:p>
            <a:r>
              <a:rPr lang="en-US" dirty="0"/>
              <a:t>First, the Commission recently ruled that it would order Xcel to file a new application regarding its advance grid infrastructure, also known as their AMI meters.</a:t>
            </a:r>
            <a:r>
              <a:rPr lang="en-US" sz="1200" b="0" i="0" u="none" strike="noStrike" kern="1200" dirty="0">
                <a:solidFill>
                  <a:schemeClr val="tx1"/>
                </a:solidFill>
                <a:effectLst/>
                <a:latin typeface="+mn-lt"/>
                <a:ea typeface="+mn-ea"/>
                <a:cs typeface="+mn-cs"/>
              </a:rPr>
              <a:t> Xcel is a very early adopter of these AMI meters from </a:t>
            </a:r>
            <a:r>
              <a:rPr lang="en-US" sz="1200" b="0" i="0" u="none" strike="noStrike" kern="1200" dirty="0" err="1">
                <a:solidFill>
                  <a:schemeClr val="tx1"/>
                </a:solidFill>
                <a:effectLst/>
                <a:latin typeface="+mn-lt"/>
                <a:ea typeface="+mn-ea"/>
                <a:cs typeface="+mn-cs"/>
              </a:rPr>
              <a:t>iTRON</a:t>
            </a:r>
            <a:r>
              <a:rPr lang="en-US" sz="1200" b="0" i="0" u="none" strike="noStrike" kern="1200" dirty="0">
                <a:solidFill>
                  <a:schemeClr val="tx1"/>
                </a:solidFill>
                <a:effectLst/>
                <a:latin typeface="+mn-lt"/>
                <a:ea typeface="+mn-ea"/>
                <a:cs typeface="+mn-cs"/>
              </a:rPr>
              <a:t>. These meters have Distributed Intelligence capabilities (also know as DI)</a:t>
            </a:r>
          </a:p>
          <a:p>
            <a:endParaRPr lang="en-US" dirty="0"/>
          </a:p>
          <a:p>
            <a:r>
              <a:rPr lang="en-US" dirty="0"/>
              <a:t>The implementation of these AMI meters was litigated heavily across three different Commission proceedings a few years ago. </a:t>
            </a:r>
          </a:p>
          <a:p>
            <a:endParaRPr lang="en-US" dirty="0"/>
          </a:p>
          <a:p>
            <a:r>
              <a:rPr lang="en-US" dirty="0"/>
              <a:t>But recently one of the parties in those cases filed a Motion to Reopen these old proceedings because of these AMI meters that will be rolled out later this year will be using new technology that did not exist back in 2017 when these cases were settled. </a:t>
            </a:r>
            <a:r>
              <a:rPr lang="en-US" sz="1200" b="0" i="0" u="none" strike="noStrike" kern="1200" dirty="0">
                <a:solidFill>
                  <a:schemeClr val="tx1"/>
                </a:solidFill>
                <a:effectLst/>
                <a:latin typeface="+mn-lt"/>
                <a:ea typeface="+mn-ea"/>
                <a:cs typeface="+mn-cs"/>
              </a:rPr>
              <a:t>However, Xcel and other parties have warned that reopening these AMI proceedings could delay AMI roll out.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response, the Commission in ordering this new filing by Xcel so that its CPCN can be amended and also held that this upcoming proceeding can still occur while the AMI meters are rolled with the DI technology disabled or turned off. </a:t>
            </a:r>
          </a:p>
          <a:p>
            <a:endParaRPr lang="en-US" dirty="0"/>
          </a:p>
          <a:p>
            <a:r>
              <a:rPr lang="en-US" dirty="0"/>
              <a:t>So this new application by Xcel will likely deal with a</a:t>
            </a:r>
            <a:r>
              <a:rPr lang="en-US" sz="1200" b="0" i="0" u="none" strike="noStrike" kern="1200" dirty="0">
                <a:solidFill>
                  <a:schemeClr val="tx1"/>
                </a:solidFill>
                <a:effectLst/>
                <a:latin typeface="+mn-lt"/>
                <a:ea typeface="+mn-ea"/>
                <a:cs typeface="+mn-cs"/>
              </a:rPr>
              <a:t> complex set of issues relating to data access, privacy ownership, security, wireless networks, and the app store.</a:t>
            </a:r>
            <a:endParaRPr lang="en-US"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14871F-C197-41D4-8097-A816E1946A23}" type="slidenum">
              <a:rPr lang="en-US" smtClean="0"/>
              <a:t>4</a:t>
            </a:fld>
            <a:endParaRPr lang="en-US"/>
          </a:p>
        </p:txBody>
      </p:sp>
    </p:spTree>
    <p:extLst>
      <p:ext uri="{BB962C8B-B14F-4D97-AF65-F5344CB8AC3E}">
        <p14:creationId xmlns:p14="http://schemas.microsoft.com/office/powerpoint/2010/main" val="428535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Second, there is an ongoing Electric Phase II rate case for Xcel. This follows the 2019 Phase I Rate Electric Rate case.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Phase II Rate Case will  allocate Xcel’s Commission-authorized electric base rate revenue requirement among the Company’s major customer classes and to design rates to recover each class’s revenue requirement  based on the the Company’s class cost of service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interesting aspect of this case is Xcel’s position that certain factors have contributed to a shift in cost responsibility among its major customer classes, most notably to the Residential class, which relates to how much its residential customer base has grown since 2013 and also the increase of central air conditioning installations that the burden those can put on the grid.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aspect of this case is the transition to time of use rates for the Company’s Residential customers and it is proposing to eliminate the current tiered rate structure from Residential General Service (known Schedule R) and replacing it with a seasonally differentiated flat rate. The Company is proposing to implement TOU rates as the default rate for the Company’s Small Commercial customers.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Last week the intervening parties filed Answer testimony in response the Company’s direct case. Rebuttal testimony has not yet been filed by Xcel. A 2-week evidentiary hearing is set for May and a final decision on this case will come out later this year, most likely sometime in the Fall. </a:t>
            </a:r>
          </a:p>
        </p:txBody>
      </p:sp>
      <p:sp>
        <p:nvSpPr>
          <p:cNvPr id="4" name="Slide Number Placeholder 3"/>
          <p:cNvSpPr>
            <a:spLocks noGrp="1"/>
          </p:cNvSpPr>
          <p:nvPr>
            <p:ph type="sldNum" sz="quarter" idx="5"/>
          </p:nvPr>
        </p:nvSpPr>
        <p:spPr/>
        <p:txBody>
          <a:bodyPr/>
          <a:lstStyle/>
          <a:p>
            <a:fld id="{3814871F-C197-41D4-8097-A816E1946A23}" type="slidenum">
              <a:rPr lang="en-US" smtClean="0"/>
              <a:t>5</a:t>
            </a:fld>
            <a:endParaRPr lang="en-US"/>
          </a:p>
        </p:txBody>
      </p:sp>
    </p:spTree>
    <p:extLst>
      <p:ext uri="{BB962C8B-B14F-4D97-AF65-F5344CB8AC3E}">
        <p14:creationId xmlns:p14="http://schemas.microsoft.com/office/powerpoint/2010/main" val="258104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14871F-C197-41D4-8097-A816E1946A23}" type="slidenum">
              <a:rPr lang="en-US" smtClean="0"/>
              <a:t>6</a:t>
            </a:fld>
            <a:endParaRPr lang="en-US"/>
          </a:p>
        </p:txBody>
      </p:sp>
    </p:spTree>
    <p:extLst>
      <p:ext uri="{BB962C8B-B14F-4D97-AF65-F5344CB8AC3E}">
        <p14:creationId xmlns:p14="http://schemas.microsoft.com/office/powerpoint/2010/main" val="808248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8D0677E-FF62-4D7D-B0F3-196B92490D51}" type="datetime1">
              <a:rPr lang="en-US" smtClean="0"/>
              <a:t>3/16/21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1448D4D-3DA4-445D-BBA9-803E3C44FAA1}"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69D561-BBBE-41C8-AE47-070FEF010666}" type="datetime1">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08F7-502B-47C0-BEE0-36E3C5D93C51}" type="datetime1">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D0055-4391-4B06-8FB1-232F4F58280C}" type="datetime1">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58FBA-C8F0-4827-A1DE-D37E6AE35D26}" type="datetime1">
              <a:rPr lang="en-US" smtClean="0"/>
              <a:t>3/16/21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29E6FC6-0E74-4C9B-B5E0-C9044FFEC91F}" type="datetime1">
              <a:rPr lang="en-US" smtClean="0"/>
              <a:t>3/16/21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22318-5511-46ED-9BB4-277F5E2466A5}" type="datetime1">
              <a:rPr lang="en-US" smtClean="0"/>
              <a:t>3/16/21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FC3D14-335E-4C73-AA00-4FBF3D571DC9}" type="datetime1">
              <a:rPr lang="en-US" smtClean="0"/>
              <a:t>3/16/21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F769-FFE6-4AD7-8B57-187E13CF0A1D}" type="datetime1">
              <a:rPr lang="en-US" smtClean="0"/>
              <a:t>3/16/21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EA95D92-CFF5-43F9-B997-ED29FE90128B}" type="datetime1">
              <a:rPr lang="en-US" smtClean="0"/>
              <a:t>3/16/21</a:t>
            </a:fld>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3DD73-8C5E-4775-B31B-283ECFE89C17}" type="datetime1">
              <a:rPr lang="en-US" smtClean="0"/>
              <a:t>3/16/21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E1448D4D-3DA4-445D-BBA9-803E3C44FAA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BD90D7-8D31-4B03-B159-9EE309B18440}" type="datetime1">
              <a:rPr lang="en-US" smtClean="0"/>
              <a:t>3/16/21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1448D4D-3DA4-445D-BBA9-803E3C44FAA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514600"/>
            <a:ext cx="3313355" cy="1896036"/>
          </a:xfrm>
        </p:spPr>
        <p:txBody>
          <a:bodyPr>
            <a:normAutofit/>
          </a:bodyPr>
          <a:lstStyle/>
          <a:p>
            <a:r>
              <a:rPr lang="en-US" sz="2200" dirty="0">
                <a:solidFill>
                  <a:srgbClr val="FF0000"/>
                </a:solidFill>
              </a:rPr>
              <a:t>March 18, 2021</a:t>
            </a:r>
            <a:br>
              <a:rPr lang="en-US" sz="2200" dirty="0">
                <a:solidFill>
                  <a:srgbClr val="FF0000"/>
                </a:solidFill>
              </a:rPr>
            </a:br>
            <a:r>
              <a:rPr lang="en-US" dirty="0"/>
              <a:t>PUC General Update</a:t>
            </a:r>
          </a:p>
        </p:txBody>
      </p:sp>
      <p:sp>
        <p:nvSpPr>
          <p:cNvPr id="3" name="Subtitle 2"/>
          <p:cNvSpPr>
            <a:spLocks noGrp="1"/>
          </p:cNvSpPr>
          <p:nvPr>
            <p:ph type="subTitle" idx="1"/>
          </p:nvPr>
        </p:nvSpPr>
        <p:spPr>
          <a:xfrm>
            <a:off x="4733365" y="4754276"/>
            <a:ext cx="3309803" cy="1446320"/>
          </a:xfrm>
        </p:spPr>
        <p:txBody>
          <a:bodyPr>
            <a:normAutofit/>
          </a:bodyPr>
          <a:lstStyle/>
          <a:p>
            <a:r>
              <a:rPr lang="en-US" dirty="0"/>
              <a:t>Mark Detsky &amp; K.C. Cunilio </a:t>
            </a:r>
          </a:p>
          <a:p>
            <a:r>
              <a:rPr lang="en-US" dirty="0" err="1"/>
              <a:t>Dietze</a:t>
            </a:r>
            <a:r>
              <a:rPr lang="en-US" dirty="0"/>
              <a:t> and Davis P.C.</a:t>
            </a:r>
          </a:p>
          <a:p>
            <a:r>
              <a:rPr lang="en-US" i="1" dirty="0"/>
              <a:t>EEBC Counsel </a:t>
            </a:r>
          </a:p>
          <a:p>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1</a:t>
            </a:fld>
            <a:endParaRPr lang="en-US"/>
          </a:p>
        </p:txBody>
      </p:sp>
      <p:pic>
        <p:nvPicPr>
          <p:cNvPr id="5" name="Picture 4">
            <a:extLst>
              <a:ext uri="{FF2B5EF4-FFF2-40B4-BE49-F238E27FC236}">
                <a16:creationId xmlns:a16="http://schemas.microsoft.com/office/drawing/2014/main" id="{9C27A55F-E197-EE40-A021-B3E8F4376D00}"/>
              </a:ext>
            </a:extLst>
          </p:cNvPr>
          <p:cNvPicPr>
            <a:picLocks noChangeAspect="1"/>
          </p:cNvPicPr>
          <p:nvPr/>
        </p:nvPicPr>
        <p:blipFill>
          <a:blip r:embed="rId3"/>
          <a:stretch>
            <a:fillRect/>
          </a:stretch>
        </p:blipFill>
        <p:spPr>
          <a:xfrm>
            <a:off x="4705291" y="772909"/>
            <a:ext cx="3351183" cy="674891"/>
          </a:xfrm>
          <a:prstGeom prst="rect">
            <a:avLst/>
          </a:prstGeom>
        </p:spPr>
      </p:pic>
    </p:spTree>
    <p:extLst>
      <p:ext uri="{BB962C8B-B14F-4D97-AF65-F5344CB8AC3E}">
        <p14:creationId xmlns:p14="http://schemas.microsoft.com/office/powerpoint/2010/main" val="188309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641" y="736289"/>
            <a:ext cx="7490910" cy="722864"/>
          </a:xfrm>
        </p:spPr>
        <p:txBody>
          <a:bodyPr>
            <a:normAutofit/>
          </a:bodyPr>
          <a:lstStyle/>
          <a:p>
            <a:r>
              <a:rPr lang="en-US" dirty="0"/>
              <a:t>Xcel’s 2021-22 DSM Plan</a:t>
            </a:r>
          </a:p>
        </p:txBody>
      </p:sp>
      <p:sp>
        <p:nvSpPr>
          <p:cNvPr id="3" name="Content Placeholder 2"/>
          <p:cNvSpPr>
            <a:spLocks noGrp="1"/>
          </p:cNvSpPr>
          <p:nvPr>
            <p:ph idx="1"/>
          </p:nvPr>
        </p:nvSpPr>
        <p:spPr>
          <a:xfrm>
            <a:off x="923857" y="1459153"/>
            <a:ext cx="7316502" cy="3508977"/>
          </a:xfrm>
        </p:spPr>
        <p:txBody>
          <a:bodyPr>
            <a:normAutofit/>
          </a:bodyPr>
          <a:lstStyle/>
          <a:p>
            <a:r>
              <a:rPr lang="en-US" dirty="0"/>
              <a:t>EEBC joined the Comprehensive Settlement Agreement past Fall</a:t>
            </a:r>
          </a:p>
          <a:p>
            <a:r>
              <a:rPr lang="en-US" dirty="0"/>
              <a:t>ALJ approved the Settlement Agreement and Xcel’s Plan as modified by the settlement</a:t>
            </a:r>
          </a:p>
          <a:p>
            <a:r>
              <a:rPr lang="en-US" dirty="0"/>
              <a:t>Xcel filed the final version of its Plan this week, which will launch next month</a:t>
            </a:r>
          </a:p>
          <a:p>
            <a:r>
              <a:rPr lang="en-US" dirty="0"/>
              <a:t>Proceeding is officially wrapped up</a:t>
            </a:r>
          </a:p>
        </p:txBody>
      </p:sp>
      <p:sp>
        <p:nvSpPr>
          <p:cNvPr id="4" name="Slide Number Placeholder 3"/>
          <p:cNvSpPr>
            <a:spLocks noGrp="1"/>
          </p:cNvSpPr>
          <p:nvPr>
            <p:ph type="sldNum" sz="quarter" idx="12"/>
          </p:nvPr>
        </p:nvSpPr>
        <p:spPr/>
        <p:txBody>
          <a:bodyPr/>
          <a:lstStyle/>
          <a:p>
            <a:fld id="{E1448D4D-3DA4-445D-BBA9-803E3C44FAA1}" type="slidenum">
              <a:rPr lang="en-US" smtClean="0"/>
              <a:t>2</a:t>
            </a:fld>
            <a:endParaRPr lang="en-US"/>
          </a:p>
        </p:txBody>
      </p:sp>
      <p:pic>
        <p:nvPicPr>
          <p:cNvPr id="6" name="Picture 5" descr="A picture containing text, tree, sign&#10;&#10;Description automatically generated">
            <a:extLst>
              <a:ext uri="{FF2B5EF4-FFF2-40B4-BE49-F238E27FC236}">
                <a16:creationId xmlns:a16="http://schemas.microsoft.com/office/drawing/2014/main" id="{6387A94A-C81A-1C49-B976-0D160E527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610" y="4525782"/>
            <a:ext cx="4002779" cy="1746129"/>
          </a:xfrm>
          <a:prstGeom prst="rect">
            <a:avLst/>
          </a:prstGeom>
        </p:spPr>
      </p:pic>
    </p:spTree>
    <p:extLst>
      <p:ext uri="{BB962C8B-B14F-4D97-AF65-F5344CB8AC3E}">
        <p14:creationId xmlns:p14="http://schemas.microsoft.com/office/powerpoint/2010/main" val="92263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93" y="812104"/>
            <a:ext cx="7490910" cy="1143000"/>
          </a:xfrm>
        </p:spPr>
        <p:txBody>
          <a:bodyPr>
            <a:normAutofit fontScale="90000"/>
          </a:bodyPr>
          <a:lstStyle/>
          <a:p>
            <a:r>
              <a:rPr lang="en-US" dirty="0"/>
              <a:t>On the Horizon: Xcel’s DSM Strategic Issues Docket</a:t>
            </a:r>
          </a:p>
        </p:txBody>
      </p:sp>
      <p:sp>
        <p:nvSpPr>
          <p:cNvPr id="3" name="Content Placeholder 2"/>
          <p:cNvSpPr>
            <a:spLocks noGrp="1"/>
          </p:cNvSpPr>
          <p:nvPr>
            <p:ph idx="1"/>
          </p:nvPr>
        </p:nvSpPr>
        <p:spPr>
          <a:xfrm>
            <a:off x="1043489" y="2177592"/>
            <a:ext cx="6777317" cy="3508977"/>
          </a:xfrm>
        </p:spPr>
        <p:txBody>
          <a:bodyPr>
            <a:normAutofit/>
          </a:bodyPr>
          <a:lstStyle/>
          <a:p>
            <a:r>
              <a:rPr lang="en-US" dirty="0"/>
              <a:t>March 31, 2022 filing deadline for next Strategic Issues Docket </a:t>
            </a:r>
          </a:p>
          <a:p>
            <a:r>
              <a:rPr lang="en-US" dirty="0">
                <a:solidFill>
                  <a:schemeClr val="tx1"/>
                </a:solidFill>
              </a:rPr>
              <a:t>Address major policy issues and key assumptions Incorporate recent state legislation </a:t>
            </a:r>
          </a:p>
          <a:p>
            <a:r>
              <a:rPr lang="en-US" dirty="0">
                <a:solidFill>
                  <a:schemeClr val="tx1"/>
                </a:solidFill>
              </a:rPr>
              <a:t>Commission guidance to shape future DSM plan filings</a:t>
            </a:r>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3</a:t>
            </a:fld>
            <a:endParaRPr lang="en-US"/>
          </a:p>
        </p:txBody>
      </p:sp>
      <p:pic>
        <p:nvPicPr>
          <p:cNvPr id="6" name="Picture 5" descr="Chart, pie chart&#10;&#10;Description automatically generated with medium confidence">
            <a:extLst>
              <a:ext uri="{FF2B5EF4-FFF2-40B4-BE49-F238E27FC236}">
                <a16:creationId xmlns:a16="http://schemas.microsoft.com/office/drawing/2014/main" id="{5B28F955-60BA-8D42-80F2-EAC5D21CD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115069"/>
            <a:ext cx="3596461" cy="1143000"/>
          </a:xfrm>
          <a:prstGeom prst="rect">
            <a:avLst/>
          </a:prstGeom>
        </p:spPr>
      </p:pic>
    </p:spTree>
    <p:extLst>
      <p:ext uri="{BB962C8B-B14F-4D97-AF65-F5344CB8AC3E}">
        <p14:creationId xmlns:p14="http://schemas.microsoft.com/office/powerpoint/2010/main" val="232381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700A-D3F7-584C-8856-65652560C6F6}"/>
              </a:ext>
            </a:extLst>
          </p:cNvPr>
          <p:cNvSpPr>
            <a:spLocks noGrp="1"/>
          </p:cNvSpPr>
          <p:nvPr>
            <p:ph type="title"/>
          </p:nvPr>
        </p:nvSpPr>
        <p:spPr>
          <a:xfrm>
            <a:off x="533400" y="260258"/>
            <a:ext cx="7024744" cy="1143000"/>
          </a:xfrm>
        </p:spPr>
        <p:txBody>
          <a:bodyPr>
            <a:normAutofit/>
          </a:bodyPr>
          <a:lstStyle/>
          <a:p>
            <a:r>
              <a:rPr lang="en-US" dirty="0"/>
              <a:t>Xcel AGIS Docket</a:t>
            </a:r>
          </a:p>
        </p:txBody>
      </p:sp>
      <p:sp>
        <p:nvSpPr>
          <p:cNvPr id="3" name="Content Placeholder 2">
            <a:extLst>
              <a:ext uri="{FF2B5EF4-FFF2-40B4-BE49-F238E27FC236}">
                <a16:creationId xmlns:a16="http://schemas.microsoft.com/office/drawing/2014/main" id="{5D83B803-2811-FD42-A2B9-9B52B1296C99}"/>
              </a:ext>
            </a:extLst>
          </p:cNvPr>
          <p:cNvSpPr>
            <a:spLocks noGrp="1"/>
          </p:cNvSpPr>
          <p:nvPr>
            <p:ph idx="1"/>
          </p:nvPr>
        </p:nvSpPr>
        <p:spPr>
          <a:xfrm>
            <a:off x="940397" y="4401291"/>
            <a:ext cx="7517803" cy="1923309"/>
          </a:xfrm>
        </p:spPr>
        <p:txBody>
          <a:bodyPr>
            <a:normAutofit/>
          </a:bodyPr>
          <a:lstStyle/>
          <a:p>
            <a:endParaRPr lang="en-US" dirty="0"/>
          </a:p>
          <a:p>
            <a:r>
              <a:rPr lang="en-US" dirty="0"/>
              <a:t>AMI roll out to begin later this year</a:t>
            </a:r>
          </a:p>
          <a:p>
            <a:r>
              <a:rPr lang="en-US" dirty="0"/>
              <a:t>Commission has ordered Xcel to file a new application</a:t>
            </a:r>
          </a:p>
        </p:txBody>
      </p:sp>
      <p:sp>
        <p:nvSpPr>
          <p:cNvPr id="4" name="Slide Number Placeholder 3">
            <a:extLst>
              <a:ext uri="{FF2B5EF4-FFF2-40B4-BE49-F238E27FC236}">
                <a16:creationId xmlns:a16="http://schemas.microsoft.com/office/drawing/2014/main" id="{23F075B0-7ECF-1543-9375-DD6792BD2DAD}"/>
              </a:ext>
            </a:extLst>
          </p:cNvPr>
          <p:cNvSpPr>
            <a:spLocks noGrp="1"/>
          </p:cNvSpPr>
          <p:nvPr>
            <p:ph type="sldNum" sz="quarter" idx="12"/>
          </p:nvPr>
        </p:nvSpPr>
        <p:spPr/>
        <p:txBody>
          <a:bodyPr/>
          <a:lstStyle/>
          <a:p>
            <a:fld id="{E1448D4D-3DA4-445D-BBA9-803E3C44FAA1}" type="slidenum">
              <a:rPr lang="en-US" smtClean="0"/>
              <a:t>4</a:t>
            </a:fld>
            <a:endParaRPr lang="en-US"/>
          </a:p>
        </p:txBody>
      </p:sp>
      <p:pic>
        <p:nvPicPr>
          <p:cNvPr id="6" name="Picture 5">
            <a:extLst>
              <a:ext uri="{FF2B5EF4-FFF2-40B4-BE49-F238E27FC236}">
                <a16:creationId xmlns:a16="http://schemas.microsoft.com/office/drawing/2014/main" id="{A2750D93-9017-CD48-BC8C-4938C3FD72E5}"/>
              </a:ext>
            </a:extLst>
          </p:cNvPr>
          <p:cNvPicPr>
            <a:picLocks noChangeAspect="1"/>
          </p:cNvPicPr>
          <p:nvPr/>
        </p:nvPicPr>
        <p:blipFill>
          <a:blip r:embed="rId3"/>
          <a:stretch>
            <a:fillRect/>
          </a:stretch>
        </p:blipFill>
        <p:spPr>
          <a:xfrm>
            <a:off x="1676400" y="1600200"/>
            <a:ext cx="5486400" cy="2981050"/>
          </a:xfrm>
          <a:prstGeom prst="rect">
            <a:avLst/>
          </a:prstGeom>
        </p:spPr>
      </p:pic>
    </p:spTree>
    <p:extLst>
      <p:ext uri="{BB962C8B-B14F-4D97-AF65-F5344CB8AC3E}">
        <p14:creationId xmlns:p14="http://schemas.microsoft.com/office/powerpoint/2010/main" val="265765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1079-90B4-414B-B313-B2BC902978E3}"/>
              </a:ext>
            </a:extLst>
          </p:cNvPr>
          <p:cNvSpPr>
            <a:spLocks noGrp="1"/>
          </p:cNvSpPr>
          <p:nvPr>
            <p:ph type="title"/>
          </p:nvPr>
        </p:nvSpPr>
        <p:spPr>
          <a:xfrm>
            <a:off x="919777" y="589616"/>
            <a:ext cx="7024744" cy="1143000"/>
          </a:xfrm>
        </p:spPr>
        <p:txBody>
          <a:bodyPr>
            <a:normAutofit/>
          </a:bodyPr>
          <a:lstStyle/>
          <a:p>
            <a:r>
              <a:rPr lang="en-US" dirty="0"/>
              <a:t>Xcel Phase II Rate Case</a:t>
            </a:r>
          </a:p>
        </p:txBody>
      </p:sp>
      <p:sp>
        <p:nvSpPr>
          <p:cNvPr id="3" name="Content Placeholder 2">
            <a:extLst>
              <a:ext uri="{FF2B5EF4-FFF2-40B4-BE49-F238E27FC236}">
                <a16:creationId xmlns:a16="http://schemas.microsoft.com/office/drawing/2014/main" id="{43772DE4-0705-FB44-99D6-AD48850BA5DD}"/>
              </a:ext>
            </a:extLst>
          </p:cNvPr>
          <p:cNvSpPr>
            <a:spLocks noGrp="1"/>
          </p:cNvSpPr>
          <p:nvPr>
            <p:ph idx="1"/>
          </p:nvPr>
        </p:nvSpPr>
        <p:spPr>
          <a:xfrm>
            <a:off x="685800" y="1852267"/>
            <a:ext cx="7490909" cy="1771594"/>
          </a:xfrm>
        </p:spPr>
        <p:txBody>
          <a:bodyPr>
            <a:normAutofit/>
          </a:bodyPr>
          <a:lstStyle/>
          <a:p>
            <a:r>
              <a:rPr lang="en-US" dirty="0"/>
              <a:t>Proceeding is underway  (20AL-0432E)</a:t>
            </a:r>
          </a:p>
          <a:p>
            <a:r>
              <a:rPr lang="en-US" dirty="0"/>
              <a:t>Residential and Commercial rate changes and Time-of-Use Rates</a:t>
            </a:r>
          </a:p>
        </p:txBody>
      </p:sp>
      <p:sp>
        <p:nvSpPr>
          <p:cNvPr id="4" name="Slide Number Placeholder 3">
            <a:extLst>
              <a:ext uri="{FF2B5EF4-FFF2-40B4-BE49-F238E27FC236}">
                <a16:creationId xmlns:a16="http://schemas.microsoft.com/office/drawing/2014/main" id="{9AC02232-07B9-0947-A864-C24C9751AAE9}"/>
              </a:ext>
            </a:extLst>
          </p:cNvPr>
          <p:cNvSpPr>
            <a:spLocks noGrp="1"/>
          </p:cNvSpPr>
          <p:nvPr>
            <p:ph type="sldNum" sz="quarter" idx="12"/>
          </p:nvPr>
        </p:nvSpPr>
        <p:spPr/>
        <p:txBody>
          <a:bodyPr/>
          <a:lstStyle/>
          <a:p>
            <a:fld id="{E1448D4D-3DA4-445D-BBA9-803E3C44FAA1}" type="slidenum">
              <a:rPr lang="en-US" smtClean="0"/>
              <a:t>5</a:t>
            </a:fld>
            <a:endParaRPr lang="en-US"/>
          </a:p>
        </p:txBody>
      </p:sp>
      <p:pic>
        <p:nvPicPr>
          <p:cNvPr id="5" name="Picture 4">
            <a:extLst>
              <a:ext uri="{FF2B5EF4-FFF2-40B4-BE49-F238E27FC236}">
                <a16:creationId xmlns:a16="http://schemas.microsoft.com/office/drawing/2014/main" id="{61D4CF0B-E427-8C45-B42E-FE5E2386902D}"/>
              </a:ext>
            </a:extLst>
          </p:cNvPr>
          <p:cNvPicPr>
            <a:picLocks noChangeAspect="1"/>
          </p:cNvPicPr>
          <p:nvPr/>
        </p:nvPicPr>
        <p:blipFill>
          <a:blip r:embed="rId3"/>
          <a:stretch>
            <a:fillRect/>
          </a:stretch>
        </p:blipFill>
        <p:spPr>
          <a:xfrm>
            <a:off x="2084426" y="3463212"/>
            <a:ext cx="4975148" cy="2565311"/>
          </a:xfrm>
          <a:prstGeom prst="rect">
            <a:avLst/>
          </a:prstGeom>
        </p:spPr>
      </p:pic>
    </p:spTree>
    <p:extLst>
      <p:ext uri="{BB962C8B-B14F-4D97-AF65-F5344CB8AC3E}">
        <p14:creationId xmlns:p14="http://schemas.microsoft.com/office/powerpoint/2010/main" val="79902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Mark Detsky</a:t>
            </a:r>
          </a:p>
          <a:p>
            <a:pPr lvl="1"/>
            <a:r>
              <a:rPr lang="en-US" u="sng" dirty="0"/>
              <a:t>mdetsky@dietzedavis.com</a:t>
            </a:r>
          </a:p>
          <a:p>
            <a:r>
              <a:rPr lang="en-US" dirty="0"/>
              <a:t>K.C. Cunilio</a:t>
            </a:r>
          </a:p>
          <a:p>
            <a:pPr lvl="1"/>
            <a:r>
              <a:rPr lang="en-US" u="sng" dirty="0" err="1"/>
              <a:t>kcunilio@dietzedavis.com</a:t>
            </a:r>
            <a:endParaRPr lang="en-US" u="sng" dirty="0"/>
          </a:p>
          <a:p>
            <a:pPr marL="68580" indent="0">
              <a:buNone/>
            </a:pPr>
            <a:endParaRPr lang="en-US" dirty="0"/>
          </a:p>
        </p:txBody>
      </p:sp>
      <p:sp>
        <p:nvSpPr>
          <p:cNvPr id="4" name="Slide Number Placeholder 3"/>
          <p:cNvSpPr>
            <a:spLocks noGrp="1"/>
          </p:cNvSpPr>
          <p:nvPr>
            <p:ph type="sldNum" sz="quarter" idx="12"/>
          </p:nvPr>
        </p:nvSpPr>
        <p:spPr/>
        <p:txBody>
          <a:bodyPr/>
          <a:lstStyle/>
          <a:p>
            <a:fld id="{E1448D4D-3DA4-445D-BBA9-803E3C44FAA1}" type="slidenum">
              <a:rPr lang="en-US" smtClean="0"/>
              <a:t>6</a:t>
            </a:fld>
            <a:endParaRPr lang="en-US"/>
          </a:p>
        </p:txBody>
      </p:sp>
      <p:pic>
        <p:nvPicPr>
          <p:cNvPr id="5" name="Picture 4">
            <a:extLst>
              <a:ext uri="{FF2B5EF4-FFF2-40B4-BE49-F238E27FC236}">
                <a16:creationId xmlns:a16="http://schemas.microsoft.com/office/drawing/2014/main" id="{BE1EAC52-841B-644F-A2EE-0CB9EA2AE990}"/>
              </a:ext>
            </a:extLst>
          </p:cNvPr>
          <p:cNvPicPr>
            <a:picLocks noChangeAspect="1"/>
          </p:cNvPicPr>
          <p:nvPr/>
        </p:nvPicPr>
        <p:blipFill>
          <a:blip r:embed="rId3"/>
          <a:stretch>
            <a:fillRect/>
          </a:stretch>
        </p:blipFill>
        <p:spPr>
          <a:xfrm>
            <a:off x="1043491" y="4687337"/>
            <a:ext cx="6777318" cy="1364876"/>
          </a:xfrm>
          <a:prstGeom prst="rect">
            <a:avLst/>
          </a:prstGeom>
        </p:spPr>
      </p:pic>
    </p:spTree>
    <p:extLst>
      <p:ext uri="{BB962C8B-B14F-4D97-AF65-F5344CB8AC3E}">
        <p14:creationId xmlns:p14="http://schemas.microsoft.com/office/powerpoint/2010/main" val="2412601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8548</TotalTime>
  <Words>966</Words>
  <Application>Microsoft Macintosh PowerPoint</Application>
  <PresentationFormat>On-screen Show (4:3)</PresentationFormat>
  <Paragraphs>71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Century Gothic</vt:lpstr>
      <vt:lpstr>Wingdings 2</vt:lpstr>
      <vt:lpstr>Austin</vt:lpstr>
      <vt:lpstr>March 18, 2021 PUC General Update</vt:lpstr>
      <vt:lpstr>Xcel’s 2021-22 DSM Plan</vt:lpstr>
      <vt:lpstr>On the Horizon: Xcel’s DSM Strategic Issues Docket</vt:lpstr>
      <vt:lpstr>Xcel AGIS Docket</vt:lpstr>
      <vt:lpstr>Xcel Phase II Rate Case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PSCO’s 2014 DSM Plan:</dc:title>
  <dc:creator>Gabriella Stockmayer</dc:creator>
  <cp:lastModifiedBy>KC Cunilio</cp:lastModifiedBy>
  <cp:revision>158</cp:revision>
  <cp:lastPrinted>2020-03-25T18:59:41Z</cp:lastPrinted>
  <dcterms:created xsi:type="dcterms:W3CDTF">2013-08-19T21:02:06Z</dcterms:created>
  <dcterms:modified xsi:type="dcterms:W3CDTF">2021-03-17T20:38:35Z</dcterms:modified>
</cp:coreProperties>
</file>