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handoutMasterIdLst>
    <p:handoutMasterId r:id="rId5"/>
  </p:handoutMasterIdLst>
  <p:sldIdLst>
    <p:sldId id="342" r:id="rId2"/>
    <p:sldId id="338" r:id="rId3"/>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vi Malhotra" initials="R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484"/>
    <a:srgbClr val="002064"/>
    <a:srgbClr val="A5042C"/>
    <a:srgbClr val="263746"/>
    <a:srgbClr val="A71D2F"/>
    <a:srgbClr val="ED2128"/>
    <a:srgbClr val="ED1B2E"/>
    <a:srgbClr val="00A6CE"/>
    <a:srgbClr val="98BF4C"/>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8" autoAdjust="0"/>
    <p:restoredTop sz="94672" autoAdjust="0"/>
  </p:normalViewPr>
  <p:slideViewPr>
    <p:cSldViewPr>
      <p:cViewPr varScale="1">
        <p:scale>
          <a:sx n="108" d="100"/>
          <a:sy n="108" d="100"/>
        </p:scale>
        <p:origin x="2016"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8" d="100"/>
          <a:sy n="118" d="100"/>
        </p:scale>
        <p:origin x="4264" y="20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63" cy="469900"/>
          </a:xfrm>
          <a:prstGeom prst="rect">
            <a:avLst/>
          </a:prstGeom>
        </p:spPr>
        <p:txBody>
          <a:bodyPr vert="horz" lIns="91418" tIns="45708" rIns="91418" bIns="45708" rtlCol="0"/>
          <a:lstStyle>
            <a:lvl1pPr algn="l">
              <a:defRPr sz="1200"/>
            </a:lvl1pPr>
          </a:lstStyle>
          <a:p>
            <a:endParaRPr lang="en-US" dirty="0"/>
          </a:p>
        </p:txBody>
      </p:sp>
      <p:sp>
        <p:nvSpPr>
          <p:cNvPr id="3" name="Date Placeholder 2"/>
          <p:cNvSpPr>
            <a:spLocks noGrp="1"/>
          </p:cNvSpPr>
          <p:nvPr>
            <p:ph type="dt" sz="quarter" idx="1"/>
          </p:nvPr>
        </p:nvSpPr>
        <p:spPr>
          <a:xfrm>
            <a:off x="4022727" y="0"/>
            <a:ext cx="3078163" cy="469900"/>
          </a:xfrm>
          <a:prstGeom prst="rect">
            <a:avLst/>
          </a:prstGeom>
        </p:spPr>
        <p:txBody>
          <a:bodyPr vert="horz" lIns="91418" tIns="45708" rIns="91418" bIns="45708" rtlCol="0"/>
          <a:lstStyle>
            <a:lvl1pPr algn="r">
              <a:defRPr sz="1200"/>
            </a:lvl1pPr>
          </a:lstStyle>
          <a:p>
            <a:fld id="{73469B1E-A1AE-4EFE-AADE-CE12F916FCC0}" type="datetimeFigureOut">
              <a:rPr lang="en-US" smtClean="0"/>
              <a:t>9/15/2021</a:t>
            </a:fld>
            <a:endParaRPr lang="en-US" dirty="0"/>
          </a:p>
        </p:txBody>
      </p:sp>
      <p:sp>
        <p:nvSpPr>
          <p:cNvPr id="4" name="Footer Placeholder 3"/>
          <p:cNvSpPr>
            <a:spLocks noGrp="1"/>
          </p:cNvSpPr>
          <p:nvPr>
            <p:ph type="ftr" sz="quarter" idx="2"/>
          </p:nvPr>
        </p:nvSpPr>
        <p:spPr>
          <a:xfrm>
            <a:off x="2" y="8916988"/>
            <a:ext cx="3078163" cy="469900"/>
          </a:xfrm>
          <a:prstGeom prst="rect">
            <a:avLst/>
          </a:prstGeom>
        </p:spPr>
        <p:txBody>
          <a:bodyPr vert="horz" lIns="91418" tIns="45708" rIns="91418"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727" y="8916988"/>
            <a:ext cx="3078163" cy="469900"/>
          </a:xfrm>
          <a:prstGeom prst="rect">
            <a:avLst/>
          </a:prstGeom>
        </p:spPr>
        <p:txBody>
          <a:bodyPr vert="horz" lIns="91418" tIns="45708" rIns="91418" bIns="45708" rtlCol="0" anchor="b"/>
          <a:lstStyle>
            <a:lvl1pPr algn="r">
              <a:defRPr sz="1200"/>
            </a:lvl1pPr>
          </a:lstStyle>
          <a:p>
            <a:fld id="{E2CE74D3-6DB6-49FA-A08C-C0D8E1A35620}" type="slidenum">
              <a:rPr lang="en-US" smtClean="0"/>
              <a:t>‹#›</a:t>
            </a:fld>
            <a:endParaRPr lang="en-US" dirty="0"/>
          </a:p>
        </p:txBody>
      </p:sp>
    </p:spTree>
    <p:extLst>
      <p:ext uri="{BB962C8B-B14F-4D97-AF65-F5344CB8AC3E}">
        <p14:creationId xmlns:p14="http://schemas.microsoft.com/office/powerpoint/2010/main" val="8717115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63" cy="469900"/>
          </a:xfrm>
          <a:prstGeom prst="rect">
            <a:avLst/>
          </a:prstGeom>
        </p:spPr>
        <p:txBody>
          <a:bodyPr vert="horz" lIns="91418" tIns="45708" rIns="91418" bIns="45708" rtlCol="0"/>
          <a:lstStyle>
            <a:lvl1pPr algn="l">
              <a:defRPr sz="1200"/>
            </a:lvl1pPr>
          </a:lstStyle>
          <a:p>
            <a:endParaRPr lang="en-US" dirty="0"/>
          </a:p>
        </p:txBody>
      </p:sp>
      <p:sp>
        <p:nvSpPr>
          <p:cNvPr id="3" name="Date Placeholder 2"/>
          <p:cNvSpPr>
            <a:spLocks noGrp="1"/>
          </p:cNvSpPr>
          <p:nvPr>
            <p:ph type="dt" idx="1"/>
          </p:nvPr>
        </p:nvSpPr>
        <p:spPr>
          <a:xfrm>
            <a:off x="4022727" y="0"/>
            <a:ext cx="3078163" cy="469900"/>
          </a:xfrm>
          <a:prstGeom prst="rect">
            <a:avLst/>
          </a:prstGeom>
        </p:spPr>
        <p:txBody>
          <a:bodyPr vert="horz" lIns="91418" tIns="45708" rIns="91418" bIns="45708" rtlCol="0"/>
          <a:lstStyle>
            <a:lvl1pPr algn="r">
              <a:defRPr sz="1200"/>
            </a:lvl1pPr>
          </a:lstStyle>
          <a:p>
            <a:fld id="{780ADA56-2DF3-2444-A41A-8C6E09A9F067}" type="datetimeFigureOut">
              <a:rPr lang="en-US" smtClean="0"/>
              <a:pPr/>
              <a:t>9/15/2021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18" tIns="45708" rIns="91418" bIns="45708" rtlCol="0" anchor="ctr"/>
          <a:lstStyle/>
          <a:p>
            <a:endParaRPr lang="en-US" dirty="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18" tIns="45708" rIns="91418" bIns="4570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916988"/>
            <a:ext cx="3078163" cy="469900"/>
          </a:xfrm>
          <a:prstGeom prst="rect">
            <a:avLst/>
          </a:prstGeom>
        </p:spPr>
        <p:txBody>
          <a:bodyPr vert="horz" lIns="91418" tIns="45708" rIns="91418"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7" y="8916988"/>
            <a:ext cx="3078163" cy="469900"/>
          </a:xfrm>
          <a:prstGeom prst="rect">
            <a:avLst/>
          </a:prstGeom>
        </p:spPr>
        <p:txBody>
          <a:bodyPr vert="horz" lIns="91418" tIns="45708" rIns="91418" bIns="45708" rtlCol="0" anchor="b"/>
          <a:lstStyle>
            <a:lvl1pPr algn="r">
              <a:defRPr sz="1200"/>
            </a:lvl1pPr>
          </a:lstStyle>
          <a:p>
            <a:fld id="{3A6FADD4-D090-E04B-AC48-8604D5F5444D}" type="slidenum">
              <a:rPr lang="en-US" smtClean="0"/>
              <a:pPr/>
              <a:t>‹#›</a:t>
            </a:fld>
            <a:endParaRPr lang="en-US" dirty="0"/>
          </a:p>
        </p:txBody>
      </p:sp>
    </p:spTree>
    <p:extLst>
      <p:ext uri="{BB962C8B-B14F-4D97-AF65-F5344CB8AC3E}">
        <p14:creationId xmlns:p14="http://schemas.microsoft.com/office/powerpoint/2010/main" val="749665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my boss came to me and said, “Hey, these organizations are talking today about how we can hit these shared 2030 electrification and carbon-free goals…can you put a sales plan and forecast together over the weekend for Monday?”  I would come back hopefully by Monday, and say, “Hey Boss, the only possible way I see if to “align the Cities, Utilities, Non-Profit Stakeholders, and HVAC/HP Manufacturers…with the Distributors and their Contractors”.  And, here is the timing to meet our 2030 goals.  So, let’s do the math.</a:t>
            </a:r>
          </a:p>
          <a:p>
            <a:endParaRPr lang="en-US" dirty="0"/>
          </a:p>
          <a:p>
            <a:r>
              <a:rPr lang="en-US" dirty="0"/>
              <a:t>We see our timeline and collaboration efforts looking like the 4 Stages of Hockey Growth used to forecast the ideal growth trajectory of start-ups. In the last 13 years we estimate Colorado currently approx. 1%-2% HP market penetration – called Stage 1 on the graph.  FI we take advantage of what these panelist talk about how they plan to hit this 50% to 80% market penetration  by 2030, each these goals.  If we all can align and work together to develop the market and mobilize the HP supply chain from now thru 2023. Stage 2.  The goal is our efforts line up to create an inflection point  where we begin  to see a 2-5% increase through 2025. Then we experience exponential HP growth year over year of 10-15%.  This is what it will take.    </a:t>
            </a:r>
          </a:p>
          <a:p>
            <a:endParaRPr lang="en-US" dirty="0"/>
          </a:p>
          <a:p>
            <a:r>
              <a:rPr lang="en-US" dirty="0"/>
              <a:t>Currently Colorado is sitting at 1 to 2% market penetration organically over the last 13 years.</a:t>
            </a:r>
          </a:p>
        </p:txBody>
      </p:sp>
    </p:spTree>
    <p:extLst>
      <p:ext uri="{BB962C8B-B14F-4D97-AF65-F5344CB8AC3E}">
        <p14:creationId xmlns:p14="http://schemas.microsoft.com/office/powerpoint/2010/main" val="281040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sz="18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fld id="{BD3B57B6-3134-423F-B5C0-159475AA3DC7}" type="datetimeFigureOut">
              <a:rPr lang="en-US"/>
              <a:pPr>
                <a:defRPr/>
              </a:pPr>
              <a:t>9/15/2021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1"/>
            <a:ext cx="2133600" cy="365125"/>
          </a:xfrm>
        </p:spPr>
        <p:txBody>
          <a:bodyPr/>
          <a:lstStyle>
            <a:lvl1pPr>
              <a:defRPr sz="1800"/>
            </a:lvl1pPr>
          </a:lstStyle>
          <a:p>
            <a:pPr>
              <a:defRPr/>
            </a:pPr>
            <a:fld id="{4395D142-CBD4-4121-A1E7-B26E08412A3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0B48FF-B3C4-4CAE-A3AF-1FB15A77502F}" type="datetimeFigureOut">
              <a:rPr lang="en-US"/>
              <a:pPr>
                <a:defRPr/>
              </a:pPr>
              <a:t>9/15/2021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1"/>
            <a:ext cx="2133600" cy="365125"/>
          </a:xfrm>
        </p:spPr>
        <p:txBody>
          <a:bodyPr/>
          <a:lstStyle>
            <a:lvl1pPr>
              <a:defRPr sz="1800"/>
            </a:lvl1pPr>
          </a:lstStyle>
          <a:p>
            <a:pPr>
              <a:defRPr/>
            </a:pPr>
            <a:fld id="{A968837E-3D45-4901-831F-24445E0BBE1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38789E-C75F-4F49-8D20-BB0CA13D85F3}" type="datetimeFigureOut">
              <a:rPr lang="en-US"/>
              <a:pPr>
                <a:defRPr/>
              </a:pPr>
              <a:t>9/15/2021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1"/>
            <a:ext cx="2133600" cy="365125"/>
          </a:xfrm>
        </p:spPr>
        <p:txBody>
          <a:bodyPr/>
          <a:lstStyle>
            <a:lvl1pPr>
              <a:defRPr sz="1800"/>
            </a:lvl1pPr>
          </a:lstStyle>
          <a:p>
            <a:pPr>
              <a:defRPr/>
            </a:pPr>
            <a:fld id="{07ACF894-A086-421D-A312-CFE5D4A3F68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lvl1pPr>
              <a:defRPr sz="3200" b="1">
                <a:solidFill>
                  <a:schemeClr val="tx1"/>
                </a:solidFill>
                <a:latin typeface="Calibri" panose="020F0502020204030204" pitchFamily="34" charset="0"/>
                <a:ea typeface="Tahoma"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914400" y="914400"/>
            <a:ext cx="7772400" cy="5211765"/>
          </a:xfrm>
        </p:spPr>
        <p:txBody>
          <a:bodyPr/>
          <a:lstStyle>
            <a:lvl1pPr>
              <a:buClr>
                <a:schemeClr val="accent1"/>
              </a:buClr>
              <a:buSzPct val="130000"/>
              <a:buFont typeface="Wingdings" pitchFamily="2" charset="2"/>
              <a:buChar cha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0" y="5486400"/>
            <a:ext cx="24384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F81A41-4571-2E40-B919-170716D29B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89878"/>
            <a:ext cx="9144000" cy="8001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536AB0-897A-4D56-804E-938CDDA54914}" type="datetimeFigureOut">
              <a:rPr lang="en-US"/>
              <a:pPr>
                <a:defRPr/>
              </a:pPr>
              <a:t>9/15/2021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1"/>
            <a:ext cx="2133600" cy="365125"/>
          </a:xfrm>
        </p:spPr>
        <p:txBody>
          <a:bodyPr/>
          <a:lstStyle>
            <a:lvl1pPr>
              <a:defRPr sz="1800"/>
            </a:lvl1pPr>
          </a:lstStyle>
          <a:p>
            <a:pPr>
              <a:defRPr/>
            </a:pPr>
            <a:fld id="{B0D1147D-CE1A-4C30-9653-7B91DF89443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B82469-1281-486B-969B-BE64544A2C47}" type="datetimeFigureOut">
              <a:rPr lang="en-US"/>
              <a:pPr>
                <a:defRPr/>
              </a:pPr>
              <a:t>9/15/2021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356351"/>
            <a:ext cx="2133600" cy="365125"/>
          </a:xfrm>
        </p:spPr>
        <p:txBody>
          <a:bodyPr/>
          <a:lstStyle>
            <a:lvl1pPr>
              <a:defRPr sz="1800"/>
            </a:lvl1pPr>
          </a:lstStyle>
          <a:p>
            <a:pPr>
              <a:defRPr/>
            </a:pPr>
            <a:fld id="{98963F07-4CE0-4280-A33B-D2DCFC8F5D38}" type="slidenum">
              <a:rPr lang="en-US"/>
              <a:pPr>
                <a:defRPr/>
              </a:pPr>
              <a:t>‹#›</a:t>
            </a:fld>
            <a:endParaRPr lang="en-US" dirty="0"/>
          </a:p>
        </p:txBody>
      </p:sp>
      <p:grpSp>
        <p:nvGrpSpPr>
          <p:cNvPr id="8" name="Group 3"/>
          <p:cNvGrpSpPr>
            <a:grpSpLocks/>
          </p:cNvGrpSpPr>
          <p:nvPr userDrawn="1"/>
        </p:nvGrpSpPr>
        <p:grpSpPr bwMode="auto">
          <a:xfrm>
            <a:off x="0" y="5029200"/>
            <a:ext cx="9144000" cy="1831975"/>
            <a:chOff x="0" y="3168"/>
            <a:chExt cx="5760" cy="1154"/>
          </a:xfrm>
        </p:grpSpPr>
        <p:pic>
          <p:nvPicPr>
            <p:cNvPr id="9" name="Picture 4" descr="Edgy Mountain Footer Large Format"/>
            <p:cNvPicPr>
              <a:picLocks noChangeAspect="1" noChangeArrowheads="1"/>
            </p:cNvPicPr>
            <p:nvPr/>
          </p:nvPicPr>
          <p:blipFill>
            <a:blip r:embed="rId2"/>
            <a:srcRect l="1534" t="-780" r="6476" b="67085"/>
            <a:stretch>
              <a:fillRect/>
            </a:stretch>
          </p:blipFill>
          <p:spPr bwMode="auto">
            <a:xfrm>
              <a:off x="0" y="3168"/>
              <a:ext cx="5760" cy="1152"/>
            </a:xfrm>
            <a:prstGeom prst="rect">
              <a:avLst/>
            </a:prstGeom>
            <a:noFill/>
          </p:spPr>
        </p:pic>
        <p:sp>
          <p:nvSpPr>
            <p:cNvPr id="10" name="Text Box 5"/>
            <p:cNvSpPr txBox="1">
              <a:spLocks noChangeArrowheads="1"/>
            </p:cNvSpPr>
            <p:nvPr/>
          </p:nvSpPr>
          <p:spPr bwMode="auto">
            <a:xfrm>
              <a:off x="3384" y="4070"/>
              <a:ext cx="1728" cy="252"/>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000" dirty="0">
                  <a:solidFill>
                    <a:schemeClr val="bg1"/>
                  </a:solidFill>
                  <a:latin typeface="Century Gothic" charset="0"/>
                </a:rPr>
                <a:t>doing more with less</a:t>
              </a:r>
              <a:endParaRPr lang="en-US" sz="2000" dirty="0">
                <a:solidFill>
                  <a:schemeClr val="bg1"/>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0E443798-7D2D-4BCE-960C-09E4DCE5AFC5}" type="datetimeFigureOut">
              <a:rPr lang="en-US"/>
              <a:pPr>
                <a:defRPr/>
              </a:pPr>
              <a:t>9/15/2021</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a:xfrm>
            <a:off x="6553200" y="6356351"/>
            <a:ext cx="2133600" cy="365125"/>
          </a:xfrm>
        </p:spPr>
        <p:txBody>
          <a:bodyPr/>
          <a:lstStyle>
            <a:lvl1pPr>
              <a:defRPr sz="1800"/>
            </a:lvl1pPr>
          </a:lstStyle>
          <a:p>
            <a:pPr>
              <a:defRPr/>
            </a:pPr>
            <a:fld id="{8EFBE346-6DF3-4BEB-8878-6CACD9AA32D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F160B572-9124-4138-82DC-330289A86313}" type="datetimeFigureOut">
              <a:rPr lang="en-US"/>
              <a:pPr>
                <a:defRPr/>
              </a:pPr>
              <a:t>9/15/2021</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6553200" y="6356351"/>
            <a:ext cx="2133600" cy="365125"/>
          </a:xfrm>
        </p:spPr>
        <p:txBody>
          <a:bodyPr/>
          <a:lstStyle>
            <a:lvl1pPr>
              <a:defRPr sz="1800"/>
            </a:lvl1pPr>
          </a:lstStyle>
          <a:p>
            <a:pPr>
              <a:defRPr/>
            </a:pPr>
            <a:fld id="{B14111A8-2620-4B28-8119-BB7E783D8AC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66AAD7-E987-F945-AE67-C91D604E1B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55094"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6CC6EA5B-3BA3-4F22-AB0C-651FACE9E33D}" type="datetimeFigureOut">
              <a:rPr lang="en-US"/>
              <a:pPr>
                <a:defRPr/>
              </a:pPr>
              <a:t>9/15/2021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356351"/>
            <a:ext cx="2133600" cy="365125"/>
          </a:xfrm>
        </p:spPr>
        <p:txBody>
          <a:bodyPr/>
          <a:lstStyle>
            <a:lvl1pPr>
              <a:defRPr sz="1800"/>
            </a:lvl1pPr>
          </a:lstStyle>
          <a:p>
            <a:pPr>
              <a:defRPr/>
            </a:pPr>
            <a:fld id="{F1636B25-7E7C-4E48-ADA2-7BF5AA4DB7E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89265440-90FD-4F97-A9E1-9E1E864F2308}" type="datetimeFigureOut">
              <a:rPr lang="en-US"/>
              <a:pPr>
                <a:defRPr/>
              </a:pPr>
              <a:t>9/15/2021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356351"/>
            <a:ext cx="2133600" cy="365125"/>
          </a:xfrm>
        </p:spPr>
        <p:txBody>
          <a:bodyPr/>
          <a:lstStyle>
            <a:lvl1pPr>
              <a:defRPr sz="1800"/>
            </a:lvl1pPr>
          </a:lstStyle>
          <a:p>
            <a:pPr>
              <a:defRPr/>
            </a:pPr>
            <a:fld id="{9F0679D3-AEE2-41EF-8EDD-B4A9BABB11E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3809D25-719F-4C85-8F2D-4ACBF639CC88}" type="datetimeFigureOut">
              <a:rPr lang="en-US"/>
              <a:pPr>
                <a:defRPr/>
              </a:pPr>
              <a:t>9/15/2021</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9" name="Slide Number Placeholder 5"/>
          <p:cNvSpPr>
            <a:spLocks noGrp="1"/>
          </p:cNvSpPr>
          <p:nvPr>
            <p:ph type="sldNum" sz="quarter" idx="4"/>
          </p:nvPr>
        </p:nvSpPr>
        <p:spPr>
          <a:xfrm>
            <a:off x="7848600" y="6172201"/>
            <a:ext cx="838200" cy="549275"/>
          </a:xfrm>
          <a:prstGeom prst="rect">
            <a:avLst/>
          </a:prstGeom>
        </p:spPr>
        <p:txBody>
          <a:bodyPr/>
          <a:lstStyle>
            <a:lvl1pPr fontAlgn="auto">
              <a:spcBef>
                <a:spcPts val="0"/>
              </a:spcBef>
              <a:spcAft>
                <a:spcPts val="0"/>
              </a:spcAft>
              <a:defRPr sz="1400" dirty="0" smtClean="0">
                <a:solidFill>
                  <a:schemeClr val="tx2"/>
                </a:solidFill>
                <a:latin typeface="+mn-lt"/>
              </a:defRPr>
            </a:lvl1pPr>
          </a:lstStyle>
          <a:p>
            <a:pPr>
              <a:defRPr/>
            </a:pPr>
            <a:r>
              <a:rPr lang="en-US" dirty="0"/>
              <a:t>Slide </a:t>
            </a:r>
            <a:fld id="{078A1CE6-84D5-4656-9A6A-A9D5EB290B8C}" type="slidenum">
              <a:rPr lang="en-US"/>
              <a:pPr>
                <a:defRPr/>
              </a:pPr>
              <a:t>‹#›</a:t>
            </a:fld>
            <a:br>
              <a:rPr lang="en-US" dirty="0"/>
            </a:br>
            <a:r>
              <a:rPr lang="en-US" sz="900" dirty="0"/>
              <a:t>EEBCO Confidential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4400" kern="1200">
          <a:solidFill>
            <a:schemeClr val="tx1"/>
          </a:solidFill>
          <a:latin typeface="Century Gothic"/>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Century Gothic"/>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entury Gothic"/>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entury Gothic"/>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ebco.org/hvac/hp-action-group/" TargetMode="External"/><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hockeystickprinciples.com/resources/research-study/"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3D8902-C794-1746-8E22-674C5C0ADE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14">
            <a:extLst>
              <a:ext uri="{FF2B5EF4-FFF2-40B4-BE49-F238E27FC236}">
                <a16:creationId xmlns:a16="http://schemas.microsoft.com/office/drawing/2014/main" id="{3ED2D09B-7B27-0244-A2B5-FB38B24592B7}"/>
              </a:ext>
            </a:extLst>
          </p:cNvPr>
          <p:cNvSpPr/>
          <p:nvPr/>
        </p:nvSpPr>
        <p:spPr>
          <a:xfrm>
            <a:off x="1981200" y="1261068"/>
            <a:ext cx="6096000" cy="508075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spcBef>
                <a:spcPts val="0"/>
              </a:spcBef>
              <a:spcAft>
                <a:spcPts val="0"/>
              </a:spcAft>
              <a:tabLst>
                <a:tab pos="228600" algn="l"/>
                <a:tab pos="514350" algn="l"/>
              </a:tabLst>
            </a:pPr>
            <a:r>
              <a:rPr lang="en-US" sz="2000" b="1" dirty="0"/>
              <a:t> </a:t>
            </a:r>
            <a:r>
              <a:rPr lang="en-US" sz="26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Join EEBC Action Groups</a:t>
            </a:r>
            <a:endParaRPr lang="en-US" sz="2600" b="1" dirty="0">
              <a:solidFill>
                <a:schemeClr val="bg1"/>
              </a:solidFill>
              <a:latin typeface="Calibri" panose="020F0502020204030204" pitchFamily="34" charset="0"/>
              <a:cs typeface="Calibri" panose="020F0502020204030204" pitchFamily="34" charset="0"/>
            </a:endParaRPr>
          </a:p>
          <a:p>
            <a:pPr>
              <a:spcBef>
                <a:spcPts val="0"/>
              </a:spcBef>
              <a:spcAft>
                <a:spcPts val="0"/>
              </a:spcAft>
              <a:tabLst>
                <a:tab pos="228600" algn="l"/>
                <a:tab pos="514350" algn="l"/>
              </a:tabLst>
            </a:pPr>
            <a:endParaRPr lang="en-US" sz="1800" b="1" dirty="0"/>
          </a:p>
          <a:p>
            <a:pPr>
              <a:spcBef>
                <a:spcPts val="0"/>
              </a:spcBef>
              <a:spcAft>
                <a:spcPts val="0"/>
              </a:spcAft>
              <a:tabLst>
                <a:tab pos="228600" algn="l"/>
                <a:tab pos="514350" algn="l"/>
              </a:tabLst>
            </a:pPr>
            <a:r>
              <a:rPr lang="en-US" sz="2000" b="1" dirty="0">
                <a:solidFill>
                  <a:schemeClr val="bg1"/>
                </a:solidFill>
                <a:latin typeface="Calibri" panose="020F0502020204030204" pitchFamily="34" charset="0"/>
                <a:cs typeface="Calibri" panose="020F0502020204030204" pitchFamily="34" charset="0"/>
              </a:rPr>
              <a:t>| LIGHTING </a:t>
            </a:r>
          </a:p>
          <a:p>
            <a:pPr>
              <a:spcBef>
                <a:spcPts val="0"/>
              </a:spcBef>
              <a:spcAft>
                <a:spcPts val="0"/>
              </a:spcAft>
              <a:tabLst>
                <a:tab pos="228600" algn="l"/>
                <a:tab pos="514350" algn="l"/>
              </a:tabLst>
            </a:pPr>
            <a:r>
              <a:rPr lang="en-US" sz="1800" b="1" dirty="0">
                <a:solidFill>
                  <a:schemeClr val="bg1"/>
                </a:solidFill>
                <a:latin typeface="Calibri" panose="020F0502020204030204" pitchFamily="34" charset="0"/>
                <a:cs typeface="Calibri" panose="020F0502020204030204" pitchFamily="34" charset="0"/>
              </a:rPr>
              <a:t>			</a:t>
            </a:r>
            <a:r>
              <a:rPr lang="en-US" sz="1600" b="1" dirty="0">
                <a:solidFill>
                  <a:schemeClr val="bg1"/>
                </a:solidFill>
                <a:latin typeface="Calibri" panose="020F0502020204030204" pitchFamily="34" charset="0"/>
                <a:cs typeface="Calibri" panose="020F0502020204030204" pitchFamily="34" charset="0"/>
              </a:rPr>
              <a:t>NEXT MEETING</a:t>
            </a:r>
          </a:p>
          <a:p>
            <a:pPr lvl="2">
              <a:spcBef>
                <a:spcPts val="0"/>
              </a:spcBef>
              <a:spcAft>
                <a:spcPts val="0"/>
              </a:spcAft>
              <a:tabLst>
                <a:tab pos="228600" algn="l"/>
                <a:tab pos="514350" algn="l"/>
              </a:tabLst>
            </a:pPr>
            <a:r>
              <a:rPr lang="en-US" sz="1600" dirty="0">
                <a:solidFill>
                  <a:schemeClr val="bg1"/>
                </a:solidFill>
                <a:latin typeface="Calibri" panose="020F0502020204030204" pitchFamily="34" charset="0"/>
                <a:cs typeface="Calibri" panose="020F0502020204030204" pitchFamily="34" charset="0"/>
              </a:rPr>
              <a:t>| October 13</a:t>
            </a:r>
            <a:r>
              <a:rPr lang="en-US" sz="1600" baseline="30000" dirty="0">
                <a:solidFill>
                  <a:schemeClr val="bg1"/>
                </a:solidFill>
                <a:latin typeface="Calibri" panose="020F0502020204030204" pitchFamily="34" charset="0"/>
                <a:cs typeface="Calibri" panose="020F0502020204030204" pitchFamily="34" charset="0"/>
              </a:rPr>
              <a:t>th</a:t>
            </a:r>
            <a:r>
              <a:rPr lang="en-US" sz="1600" dirty="0">
                <a:solidFill>
                  <a:schemeClr val="bg1"/>
                </a:solidFill>
                <a:latin typeface="Calibri" panose="020F0502020204030204" pitchFamily="34" charset="0"/>
                <a:cs typeface="Calibri" panose="020F0502020204030204" pitchFamily="34" charset="0"/>
              </a:rPr>
              <a:t> @ 4:00 pm</a:t>
            </a:r>
          </a:p>
          <a:p>
            <a:pPr lvl="2">
              <a:spcBef>
                <a:spcPts val="0"/>
              </a:spcBef>
              <a:spcAft>
                <a:spcPts val="0"/>
              </a:spcAft>
              <a:tabLst>
                <a:tab pos="228600" algn="l"/>
                <a:tab pos="514350" algn="l"/>
              </a:tabLst>
            </a:pPr>
            <a:r>
              <a:rPr lang="en-US" dirty="0">
                <a:solidFill>
                  <a:schemeClr val="bg1"/>
                </a:solidFill>
                <a:latin typeface="Calibri" panose="020F0502020204030204" pitchFamily="34" charset="0"/>
                <a:cs typeface="Calibri" panose="020F0502020204030204" pitchFamily="34" charset="0"/>
              </a:rPr>
              <a:t>   </a:t>
            </a:r>
            <a:r>
              <a:rPr lang="en-US" sz="1600" dirty="0">
                <a:solidFill>
                  <a:schemeClr val="bg1"/>
                </a:solidFill>
                <a:latin typeface="Calibri" panose="020F0502020204030204" pitchFamily="34" charset="0"/>
                <a:cs typeface="Calibri" panose="020F0502020204030204" pitchFamily="34" charset="0"/>
              </a:rPr>
              <a:t>Residential &amp; Commercial Contractors &amp; Manufacturers</a:t>
            </a:r>
          </a:p>
          <a:p>
            <a:pPr>
              <a:spcBef>
                <a:spcPts val="0"/>
              </a:spcBef>
              <a:spcAft>
                <a:spcPts val="0"/>
              </a:spcAft>
              <a:tabLst>
                <a:tab pos="228600" algn="l"/>
                <a:tab pos="514350" algn="l"/>
              </a:tabLst>
            </a:pPr>
            <a:endParaRPr lang="en-US" sz="1800" b="1" dirty="0">
              <a:solidFill>
                <a:schemeClr val="bg1"/>
              </a:solidFill>
              <a:latin typeface="Calibri" panose="020F0502020204030204" pitchFamily="34" charset="0"/>
              <a:cs typeface="Calibri" panose="020F0502020204030204" pitchFamily="34" charset="0"/>
            </a:endParaRPr>
          </a:p>
          <a:p>
            <a:pPr>
              <a:spcBef>
                <a:spcPts val="0"/>
              </a:spcBef>
              <a:spcAft>
                <a:spcPts val="0"/>
              </a:spcAft>
              <a:tabLst>
                <a:tab pos="228600" algn="l"/>
                <a:tab pos="514350" algn="l"/>
              </a:tabLst>
            </a:pPr>
            <a:r>
              <a:rPr lang="en-US" sz="2000" b="1" dirty="0">
                <a:solidFill>
                  <a:schemeClr val="bg1"/>
                </a:solidFill>
                <a:latin typeface="Calibri" panose="020F0502020204030204" pitchFamily="34" charset="0"/>
                <a:cs typeface="Calibri" panose="020F0502020204030204" pitchFamily="34" charset="0"/>
              </a:rPr>
              <a:t>| HVAC/HEAT PUMPS</a:t>
            </a:r>
            <a:r>
              <a:rPr lang="en-US" sz="1600" b="1" dirty="0">
                <a:solidFill>
                  <a:schemeClr val="bg1"/>
                </a:solidFill>
                <a:latin typeface="Calibri" panose="020F0502020204030204" pitchFamily="34" charset="0"/>
                <a:cs typeface="Calibri" panose="020F0502020204030204" pitchFamily="34" charset="0"/>
              </a:rPr>
              <a:t>	</a:t>
            </a:r>
          </a:p>
          <a:p>
            <a:pPr marL="400050" lvl="1" indent="239713" fontAlgn="auto">
              <a:spcBef>
                <a:spcPts val="0"/>
              </a:spcBef>
              <a:spcAft>
                <a:spcPts val="0"/>
              </a:spcAft>
              <a:buFont typeface="Wingdings" panose="05000000000000000000" pitchFamily="2" charset="2"/>
              <a:buChar char="ü"/>
              <a:tabLst>
                <a:tab pos="1143000" algn="l"/>
                <a:tab pos="1366838" algn="l"/>
              </a:tabLst>
              <a:defRPr/>
            </a:pPr>
            <a:r>
              <a:rPr lang="en-US" sz="1600" b="1">
                <a:solidFill>
                  <a:schemeClr val="bg1"/>
                </a:solidFill>
                <a:latin typeface="Calibri" panose="020F0502020204030204" pitchFamily="34" charset="0"/>
                <a:cs typeface="Calibri" panose="020F0502020204030204" pitchFamily="34" charset="0"/>
              </a:rPr>
              <a:t>Dealers</a:t>
            </a:r>
            <a:endParaRPr lang="en-US" sz="1600" b="1" dirty="0">
              <a:solidFill>
                <a:schemeClr val="bg1"/>
              </a:solidFill>
              <a:latin typeface="Calibri" panose="020F0502020204030204" pitchFamily="34" charset="0"/>
              <a:cs typeface="Calibri" panose="020F0502020204030204" pitchFamily="34" charset="0"/>
            </a:endParaRPr>
          </a:p>
          <a:p>
            <a:pPr marL="400050" lvl="1" indent="239713" fontAlgn="auto">
              <a:spcBef>
                <a:spcPts val="0"/>
              </a:spcBef>
              <a:spcAft>
                <a:spcPts val="0"/>
              </a:spcAft>
              <a:buFont typeface="Wingdings" panose="05000000000000000000" pitchFamily="2" charset="2"/>
              <a:buChar char="ü"/>
              <a:tabLst>
                <a:tab pos="1143000" algn="l"/>
                <a:tab pos="1366838" algn="l"/>
              </a:tabLst>
              <a:defRPr/>
            </a:pPr>
            <a:r>
              <a:rPr lang="en-US" sz="1600" b="1" dirty="0">
                <a:solidFill>
                  <a:schemeClr val="bg1"/>
                </a:solidFill>
                <a:latin typeface="Calibri" panose="020F0502020204030204" pitchFamily="34" charset="0"/>
                <a:cs typeface="Calibri" panose="020F0502020204030204" pitchFamily="34" charset="0"/>
              </a:rPr>
              <a:t>Distributors</a:t>
            </a:r>
          </a:p>
          <a:p>
            <a:pPr marL="400050" lvl="1" indent="239713" fontAlgn="auto">
              <a:spcBef>
                <a:spcPts val="0"/>
              </a:spcBef>
              <a:spcAft>
                <a:spcPts val="0"/>
              </a:spcAft>
              <a:buFont typeface="Wingdings" panose="05000000000000000000" pitchFamily="2" charset="2"/>
              <a:buChar char="ü"/>
              <a:tabLst>
                <a:tab pos="1143000" algn="l"/>
                <a:tab pos="1366838" algn="l"/>
              </a:tabLst>
              <a:defRPr/>
            </a:pPr>
            <a:r>
              <a:rPr lang="en-US" sz="1600" b="1" dirty="0">
                <a:solidFill>
                  <a:schemeClr val="bg1"/>
                </a:solidFill>
                <a:latin typeface="Calibri" panose="020F0502020204030204" pitchFamily="34" charset="0"/>
                <a:cs typeface="Calibri" panose="020F0502020204030204" pitchFamily="34" charset="0"/>
              </a:rPr>
              <a:t>Manufacturers &amp; Stakeholders</a:t>
            </a:r>
          </a:p>
          <a:p>
            <a:pPr marL="1028700" lvl="3">
              <a:tabLst>
                <a:tab pos="106363" algn="l"/>
              </a:tabLst>
            </a:pPr>
            <a:r>
              <a:rPr lang="en-US" sz="1600" b="1" dirty="0">
                <a:solidFill>
                  <a:schemeClr val="bg1"/>
                </a:solidFill>
                <a:latin typeface="Calibri" panose="020F0502020204030204" pitchFamily="34" charset="0"/>
                <a:cs typeface="Calibri" panose="020F0502020204030204" pitchFamily="34" charset="0"/>
              </a:rPr>
              <a:t>NEXT MEETING</a:t>
            </a:r>
          </a:p>
          <a:p>
            <a:pPr marL="1028700" lvl="3">
              <a:tabLst>
                <a:tab pos="106363" algn="l"/>
              </a:tabLst>
            </a:pPr>
            <a:r>
              <a:rPr lang="en-US" sz="1600" dirty="0">
                <a:solidFill>
                  <a:schemeClr val="bg1"/>
                </a:solidFill>
                <a:latin typeface="Calibri" panose="020F0502020204030204" pitchFamily="34" charset="0"/>
                <a:cs typeface="Calibri" panose="020F0502020204030204" pitchFamily="34" charset="0"/>
              </a:rPr>
              <a:t>| October 14</a:t>
            </a:r>
            <a:r>
              <a:rPr lang="en-US" sz="1600" baseline="30000" dirty="0">
                <a:solidFill>
                  <a:schemeClr val="bg1"/>
                </a:solidFill>
                <a:latin typeface="Calibri" panose="020F0502020204030204" pitchFamily="34" charset="0"/>
                <a:cs typeface="Calibri" panose="020F0502020204030204" pitchFamily="34" charset="0"/>
              </a:rPr>
              <a:t>th</a:t>
            </a:r>
            <a:r>
              <a:rPr lang="en-US" sz="1600" dirty="0">
                <a:solidFill>
                  <a:schemeClr val="bg1"/>
                </a:solidFill>
                <a:latin typeface="Calibri" panose="020F0502020204030204" pitchFamily="34" charset="0"/>
                <a:cs typeface="Calibri" panose="020F0502020204030204" pitchFamily="34" charset="0"/>
              </a:rPr>
              <a:t> @ 3:00 pm</a:t>
            </a:r>
          </a:p>
          <a:p>
            <a:pPr marL="1028700" lvl="3">
              <a:tabLst>
                <a:tab pos="106363" algn="l"/>
              </a:tabLst>
            </a:pPr>
            <a:r>
              <a:rPr lang="en-US" sz="1600" dirty="0">
                <a:solidFill>
                  <a:schemeClr val="bg1"/>
                </a:solidFill>
                <a:latin typeface="Calibri" panose="020F0502020204030204" pitchFamily="34" charset="0"/>
                <a:cs typeface="Calibri" panose="020F0502020204030204" pitchFamily="34" charset="0"/>
              </a:rPr>
              <a:t>   </a:t>
            </a:r>
            <a:r>
              <a:rPr lang="en-US" sz="1600"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EEBC’s HVAC/Heat Pump Action Group Kick-Off Meeting</a:t>
            </a:r>
            <a:r>
              <a:rPr lang="en-US" sz="1600" dirty="0">
                <a:solidFill>
                  <a:schemeClr val="bg1"/>
                </a:solidFill>
                <a:latin typeface="Calibri" panose="020F0502020204030204" pitchFamily="34" charset="0"/>
                <a:cs typeface="Calibri" panose="020F0502020204030204" pitchFamily="34" charset="0"/>
              </a:rPr>
              <a:t> </a:t>
            </a:r>
          </a:p>
          <a:p>
            <a:pPr marL="1028700" lvl="3">
              <a:tabLst>
                <a:tab pos="106363" algn="l"/>
              </a:tabLst>
            </a:pPr>
            <a:endParaRPr lang="en-US" sz="1600" b="1" dirty="0">
              <a:solidFill>
                <a:schemeClr val="bg1"/>
              </a:solidFill>
              <a:latin typeface="Calibri" panose="020F0502020204030204" pitchFamily="34" charset="0"/>
              <a:cs typeface="Calibri" panose="020F0502020204030204" pitchFamily="34" charset="0"/>
            </a:endParaRPr>
          </a:p>
          <a:p>
            <a:pPr fontAlgn="auto">
              <a:spcBef>
                <a:spcPts val="0"/>
              </a:spcBef>
              <a:spcAft>
                <a:spcPts val="0"/>
              </a:spcAft>
              <a:tabLst>
                <a:tab pos="1143000" algn="l"/>
                <a:tab pos="1366838" algn="l"/>
              </a:tabLst>
              <a:defRPr/>
            </a:pPr>
            <a:r>
              <a:rPr lang="en-US" sz="2000" b="1" dirty="0">
                <a:solidFill>
                  <a:schemeClr val="bg1"/>
                </a:solidFill>
                <a:latin typeface="Calibri" panose="020F0502020204030204" pitchFamily="34" charset="0"/>
                <a:cs typeface="Calibri" panose="020F0502020204030204" pitchFamily="34" charset="0"/>
              </a:rPr>
              <a:t>| INSULATION &amp; AIR SEALING</a:t>
            </a:r>
          </a:p>
          <a:p>
            <a:pPr lvl="1" fontAlgn="auto">
              <a:spcBef>
                <a:spcPts val="0"/>
              </a:spcBef>
              <a:spcAft>
                <a:spcPts val="0"/>
              </a:spcAft>
              <a:tabLst>
                <a:tab pos="1143000" algn="l"/>
                <a:tab pos="1366838" algn="l"/>
              </a:tabLst>
              <a:defRPr/>
            </a:pPr>
            <a:r>
              <a:rPr lang="en-US" b="1" dirty="0">
                <a:solidFill>
                  <a:schemeClr val="bg1"/>
                </a:solidFill>
                <a:latin typeface="Calibri" panose="020F0502020204030204" pitchFamily="34" charset="0"/>
                <a:cs typeface="Calibri" panose="020F0502020204030204" pitchFamily="34" charset="0"/>
              </a:rPr>
              <a:t> 	</a:t>
            </a:r>
            <a:r>
              <a:rPr lang="en-US" sz="1600" b="1" dirty="0">
                <a:solidFill>
                  <a:schemeClr val="bg1"/>
                </a:solidFill>
                <a:latin typeface="Calibri" panose="020F0502020204030204" pitchFamily="34" charset="0"/>
                <a:cs typeface="Calibri" panose="020F0502020204030204" pitchFamily="34" charset="0"/>
              </a:rPr>
              <a:t>NEXT MEETING</a:t>
            </a:r>
          </a:p>
          <a:p>
            <a:pPr lvl="1" fontAlgn="auto">
              <a:lnSpc>
                <a:spcPct val="120000"/>
              </a:lnSpc>
              <a:spcBef>
                <a:spcPts val="0"/>
              </a:spcBef>
              <a:spcAft>
                <a:spcPts val="0"/>
              </a:spcAft>
              <a:tabLst>
                <a:tab pos="1143000" algn="l"/>
                <a:tab pos="1366838" algn="l"/>
              </a:tabLst>
              <a:defRPr/>
            </a:pPr>
            <a:r>
              <a:rPr lang="en-US" b="1" dirty="0">
                <a:solidFill>
                  <a:schemeClr val="bg1"/>
                </a:solidFill>
                <a:latin typeface="Calibri" panose="020F0502020204030204" pitchFamily="34" charset="0"/>
                <a:cs typeface="Calibri" panose="020F0502020204030204" pitchFamily="34" charset="0"/>
              </a:rPr>
              <a:t>  	|</a:t>
            </a:r>
            <a:r>
              <a:rPr lang="en-US" sz="1800" dirty="0">
                <a:solidFill>
                  <a:schemeClr val="bg1"/>
                </a:solidFill>
                <a:latin typeface="Calibri" panose="020F0502020204030204" pitchFamily="34" charset="0"/>
                <a:cs typeface="Calibri" panose="020F0502020204030204" pitchFamily="34" charset="0"/>
              </a:rPr>
              <a:t> 1Q </a:t>
            </a:r>
            <a:r>
              <a:rPr lang="en-US" dirty="0">
                <a:solidFill>
                  <a:schemeClr val="bg1"/>
                </a:solidFill>
                <a:latin typeface="Calibri" panose="020F0502020204030204" pitchFamily="34" charset="0"/>
                <a:cs typeface="Calibri" panose="020F0502020204030204" pitchFamily="34" charset="0"/>
              </a:rPr>
              <a:t>in 2022</a:t>
            </a:r>
            <a:endParaRPr lang="en-US" b="1" dirty="0">
              <a:solidFill>
                <a:schemeClr val="bg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1B98E19E-11DA-6746-B5AD-32B2744EDEAC}"/>
              </a:ext>
            </a:extLst>
          </p:cNvPr>
          <p:cNvSpPr/>
          <p:nvPr/>
        </p:nvSpPr>
        <p:spPr>
          <a:xfrm>
            <a:off x="-2" y="0"/>
            <a:ext cx="17526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p:txBody>
      </p:sp>
      <p:pic>
        <p:nvPicPr>
          <p:cNvPr id="11" name="Picture 10">
            <a:extLst>
              <a:ext uri="{FF2B5EF4-FFF2-40B4-BE49-F238E27FC236}">
                <a16:creationId xmlns:a16="http://schemas.microsoft.com/office/drawing/2014/main" id="{4F187A30-C16C-1846-96F4-8ACD400F88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2" y="609600"/>
            <a:ext cx="1737248" cy="651468"/>
          </a:xfrm>
          <a:prstGeom prst="rect">
            <a:avLst/>
          </a:prstGeom>
        </p:spPr>
      </p:pic>
      <p:pic>
        <p:nvPicPr>
          <p:cNvPr id="12" name="Picture 11">
            <a:extLst>
              <a:ext uri="{FF2B5EF4-FFF2-40B4-BE49-F238E27FC236}">
                <a16:creationId xmlns:a16="http://schemas.microsoft.com/office/drawing/2014/main" id="{CAAD7899-7C0F-E34F-9895-17154BD7D1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36080"/>
            <a:ext cx="9144000" cy="121920"/>
          </a:xfrm>
          <a:prstGeom prst="rect">
            <a:avLst/>
          </a:prstGeom>
        </p:spPr>
      </p:pic>
      <p:pic>
        <p:nvPicPr>
          <p:cNvPr id="13" name="Picture 12">
            <a:extLst>
              <a:ext uri="{FF2B5EF4-FFF2-40B4-BE49-F238E27FC236}">
                <a16:creationId xmlns:a16="http://schemas.microsoft.com/office/drawing/2014/main" id="{2C2C883D-C125-2048-8C52-DC03E7931B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44000" cy="121920"/>
          </a:xfrm>
          <a:prstGeom prst="rect">
            <a:avLst/>
          </a:prstGeom>
        </p:spPr>
      </p:pic>
    </p:spTree>
    <p:extLst>
      <p:ext uri="{BB962C8B-B14F-4D97-AF65-F5344CB8AC3E}">
        <p14:creationId xmlns:p14="http://schemas.microsoft.com/office/powerpoint/2010/main" val="181159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1B4D9E2-C335-C140-B77D-52A9C389B82F}"/>
              </a:ext>
            </a:extLst>
          </p:cNvPr>
          <p:cNvSpPr txBox="1"/>
          <p:nvPr/>
        </p:nvSpPr>
        <p:spPr>
          <a:xfrm>
            <a:off x="723899" y="228600"/>
            <a:ext cx="7696200" cy="584775"/>
          </a:xfrm>
          <a:prstGeom prst="rect">
            <a:avLst/>
          </a:prstGeom>
          <a:noFill/>
        </p:spPr>
        <p:txBody>
          <a:bodyPr wrap="square">
            <a:spAutoFit/>
          </a:bodyPr>
          <a:lstStyle/>
          <a:p>
            <a:pPr algn="ctr"/>
            <a:r>
              <a:rPr lang="en-US" sz="3200" dirty="0">
                <a:solidFill>
                  <a:srgbClr val="002064"/>
                </a:solidFill>
                <a:latin typeface="Calibri" panose="020F0502020204030204" pitchFamily="34" charset="0"/>
                <a:cs typeface="Calibri" panose="020F0502020204030204" pitchFamily="34" charset="0"/>
              </a:rPr>
              <a:t>COLORADO’S SHARED HEAT PUMP FORECAST</a:t>
            </a:r>
          </a:p>
        </p:txBody>
      </p:sp>
      <p:sp>
        <p:nvSpPr>
          <p:cNvPr id="14" name="Rectangle 13">
            <a:extLst>
              <a:ext uri="{FF2B5EF4-FFF2-40B4-BE49-F238E27FC236}">
                <a16:creationId xmlns:a16="http://schemas.microsoft.com/office/drawing/2014/main" id="{1C21CFC4-5964-ED47-BCCA-C67337921DC6}"/>
              </a:ext>
            </a:extLst>
          </p:cNvPr>
          <p:cNvSpPr/>
          <p:nvPr/>
        </p:nvSpPr>
        <p:spPr>
          <a:xfrm>
            <a:off x="762000" y="914400"/>
            <a:ext cx="5022573" cy="1031051"/>
          </a:xfrm>
          <a:prstGeom prst="rect">
            <a:avLst/>
          </a:prstGeom>
        </p:spPr>
        <p:txBody>
          <a:bodyPr wrap="square">
            <a:spAutoFit/>
          </a:bodyPr>
          <a:lstStyle/>
          <a:p>
            <a:r>
              <a:rPr lang="en-US" sz="1600" b="1" dirty="0">
                <a:solidFill>
                  <a:srgbClr val="002064"/>
                </a:solidFill>
                <a:latin typeface="Calibri" panose="020F0502020204030204" pitchFamily="34" charset="0"/>
                <a:cs typeface="Calibri" panose="020F0502020204030204" pitchFamily="34" charset="0"/>
              </a:rPr>
              <a:t>HEAT PUMP MARKET PENETRATION </a:t>
            </a:r>
            <a:br>
              <a:rPr lang="en-US" sz="1600" b="1" dirty="0">
                <a:solidFill>
                  <a:srgbClr val="002064"/>
                </a:solidFill>
                <a:latin typeface="Calibri" panose="020F0502020204030204" pitchFamily="34" charset="0"/>
                <a:cs typeface="Calibri" panose="020F0502020204030204" pitchFamily="34" charset="0"/>
              </a:rPr>
            </a:br>
            <a:r>
              <a:rPr lang="en-US" sz="1600" b="1" dirty="0">
                <a:solidFill>
                  <a:srgbClr val="002064"/>
                </a:solidFill>
                <a:latin typeface="Calibri" panose="020F0502020204030204" pitchFamily="34" charset="0"/>
                <a:cs typeface="Calibri" panose="020F0502020204030204" pitchFamily="34" charset="0"/>
              </a:rPr>
              <a:t>&amp; GROWTH TRAJECTORY BY 2030</a:t>
            </a:r>
          </a:p>
          <a:p>
            <a:r>
              <a:rPr lang="en-US" sz="1000" b="1" dirty="0">
                <a:solidFill>
                  <a:srgbClr val="92D050"/>
                </a:solidFill>
                <a:latin typeface="Calibri" panose="020F0502020204030204" pitchFamily="34" charset="0"/>
                <a:cs typeface="Calibri" panose="020F0502020204030204" pitchFamily="34" charset="0"/>
              </a:rPr>
              <a:t>–––––––––––––––––––––––––––––––––––––––––––––––––––––––––––––––––––––</a:t>
            </a:r>
          </a:p>
          <a:p>
            <a:r>
              <a:rPr lang="en-US" sz="1000" b="1" dirty="0">
                <a:solidFill>
                  <a:srgbClr val="002064"/>
                </a:solidFill>
                <a:latin typeface="Calibri" panose="020F0502020204030204" pitchFamily="34" charset="0"/>
                <a:cs typeface="Calibri" panose="020F0502020204030204" pitchFamily="34" charset="0"/>
              </a:rPr>
              <a:t>SOURCE | </a:t>
            </a:r>
            <a:r>
              <a:rPr lang="en-US" sz="1000" dirty="0">
                <a:solidFill>
                  <a:srgbClr val="00206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4 Stages of Hockey Stick Growth, Bobby Marin, Entrepreneur and Author</a:t>
            </a:r>
            <a:endParaRPr lang="en-US" sz="1000" dirty="0">
              <a:solidFill>
                <a:srgbClr val="002064"/>
              </a:solidFill>
              <a:latin typeface="Calibri" panose="020F0502020204030204" pitchFamily="34" charset="0"/>
              <a:cs typeface="Calibri" panose="020F0502020204030204" pitchFamily="34" charset="0"/>
            </a:endParaRPr>
          </a:p>
          <a:p>
            <a:endParaRPr lang="en-US" sz="900" dirty="0">
              <a:solidFill>
                <a:srgbClr val="002064"/>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359F9EC0-D58D-2D49-B350-50E16A6D2792}"/>
              </a:ext>
            </a:extLst>
          </p:cNvPr>
          <p:cNvSpPr txBox="1"/>
          <p:nvPr/>
        </p:nvSpPr>
        <p:spPr>
          <a:xfrm>
            <a:off x="5943600" y="6336268"/>
            <a:ext cx="3810000" cy="369332"/>
          </a:xfrm>
          <a:prstGeom prst="rect">
            <a:avLst/>
          </a:prstGeom>
          <a:noFill/>
        </p:spPr>
        <p:txBody>
          <a:bodyPr wrap="square" rtlCol="0">
            <a:spAutoFit/>
          </a:bodyPr>
          <a:lstStyle/>
          <a:p>
            <a:r>
              <a:rPr lang="en-US" sz="900" dirty="0">
                <a:solidFill>
                  <a:srgbClr val="002064"/>
                </a:solidFill>
                <a:latin typeface="Calibri" panose="020F0502020204030204" pitchFamily="34" charset="0"/>
                <a:cs typeface="Calibri" panose="020F0502020204030204" pitchFamily="34" charset="0"/>
              </a:rPr>
              <a:t>©2021 Energy Efficiency Business Coalition &amp; Common Thread, llc</a:t>
            </a:r>
          </a:p>
          <a:p>
            <a:r>
              <a:rPr lang="en-US" sz="900" dirty="0">
                <a:solidFill>
                  <a:srgbClr val="002064"/>
                </a:solidFill>
                <a:latin typeface="Calibri" panose="020F0502020204030204" pitchFamily="34" charset="0"/>
                <a:cs typeface="Calibri" panose="020F0502020204030204" pitchFamily="34" charset="0"/>
              </a:rPr>
              <a:t>   Contact Patricia Rothwell @ Patricia@eebco.org | 303.319.5623</a:t>
            </a:r>
          </a:p>
        </p:txBody>
      </p:sp>
      <p:pic>
        <p:nvPicPr>
          <p:cNvPr id="15" name="Picture 14">
            <a:extLst>
              <a:ext uri="{FF2B5EF4-FFF2-40B4-BE49-F238E27FC236}">
                <a16:creationId xmlns:a16="http://schemas.microsoft.com/office/drawing/2014/main" id="{BEE69BDE-BF83-1F4E-9EAE-5F8EF5B543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5787432"/>
            <a:ext cx="1432448" cy="537168"/>
          </a:xfrm>
          <a:prstGeom prst="rect">
            <a:avLst/>
          </a:prstGeom>
        </p:spPr>
      </p:pic>
      <p:pic>
        <p:nvPicPr>
          <p:cNvPr id="7" name="Picture 6">
            <a:extLst>
              <a:ext uri="{FF2B5EF4-FFF2-40B4-BE49-F238E27FC236}">
                <a16:creationId xmlns:a16="http://schemas.microsoft.com/office/drawing/2014/main" id="{3E25C392-BFBD-2649-A255-B8FAEAC68F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21920"/>
          </a:xfrm>
          <a:prstGeom prst="rect">
            <a:avLst/>
          </a:prstGeom>
        </p:spPr>
      </p:pic>
      <p:pic>
        <p:nvPicPr>
          <p:cNvPr id="10" name="Picture 9">
            <a:extLst>
              <a:ext uri="{FF2B5EF4-FFF2-40B4-BE49-F238E27FC236}">
                <a16:creationId xmlns:a16="http://schemas.microsoft.com/office/drawing/2014/main" id="{5DDBD593-F2B9-2B47-AB54-7ED92D4B77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36080"/>
            <a:ext cx="9144000" cy="121920"/>
          </a:xfrm>
          <a:prstGeom prst="rect">
            <a:avLst/>
          </a:prstGeom>
        </p:spPr>
      </p:pic>
      <p:pic>
        <p:nvPicPr>
          <p:cNvPr id="6" name="Picture 5">
            <a:extLst>
              <a:ext uri="{FF2B5EF4-FFF2-40B4-BE49-F238E27FC236}">
                <a16:creationId xmlns:a16="http://schemas.microsoft.com/office/drawing/2014/main" id="{21CD816A-89DB-2E42-BF88-07037B52B3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599" y="900613"/>
            <a:ext cx="8686800" cy="5377542"/>
          </a:xfrm>
          <a:prstGeom prst="rect">
            <a:avLst/>
          </a:prstGeom>
        </p:spPr>
      </p:pic>
    </p:spTree>
    <p:extLst>
      <p:ext uri="{BB962C8B-B14F-4D97-AF65-F5344CB8AC3E}">
        <p14:creationId xmlns:p14="http://schemas.microsoft.com/office/powerpoint/2010/main" val="994223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54168</TotalTime>
  <Words>401</Words>
  <Application>Microsoft Office PowerPoint</Application>
  <PresentationFormat>On-screen Show (4:3)</PresentationFormat>
  <Paragraphs>63</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Century Gothic</vt:lpstr>
      <vt:lpstr>Wingdings</vt:lpstr>
      <vt:lpstr>Office Theme</vt:lpstr>
      <vt:lpstr>PowerPoint Presentation</vt:lpstr>
      <vt:lpstr>PowerPoint Presentation</vt:lpstr>
    </vt:vector>
  </TitlesOfParts>
  <Company>SolarCity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Dept.</dc:creator>
  <cp:lastModifiedBy>patricia rothwell</cp:lastModifiedBy>
  <cp:revision>2051</cp:revision>
  <cp:lastPrinted>2021-07-07T19:01:31Z</cp:lastPrinted>
  <dcterms:created xsi:type="dcterms:W3CDTF">2013-04-09T12:43:39Z</dcterms:created>
  <dcterms:modified xsi:type="dcterms:W3CDTF">2021-09-16T01:04:35Z</dcterms:modified>
</cp:coreProperties>
</file>